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2"/>
  </p:notesMasterIdLst>
  <p:sldIdLst>
    <p:sldId id="256" r:id="rId2"/>
    <p:sldId id="315" r:id="rId3"/>
    <p:sldId id="316" r:id="rId4"/>
    <p:sldId id="317" r:id="rId5"/>
    <p:sldId id="318" r:id="rId6"/>
    <p:sldId id="334" r:id="rId7"/>
    <p:sldId id="320" r:id="rId8"/>
    <p:sldId id="321" r:id="rId9"/>
    <p:sldId id="330" r:id="rId10"/>
    <p:sldId id="337" r:id="rId11"/>
    <p:sldId id="338" r:id="rId12"/>
    <p:sldId id="331" r:id="rId13"/>
    <p:sldId id="335" r:id="rId14"/>
    <p:sldId id="332" r:id="rId15"/>
    <p:sldId id="336" r:id="rId16"/>
    <p:sldId id="327" r:id="rId17"/>
    <p:sldId id="333" r:id="rId18"/>
    <p:sldId id="339" r:id="rId19"/>
    <p:sldId id="328" r:id="rId20"/>
    <p:sldId id="329" r:id="rId21"/>
  </p:sldIdLst>
  <p:sldSz cx="9144000" cy="5143500" type="screen16x9"/>
  <p:notesSz cx="6858000" cy="9144000"/>
  <p:embeddedFontLst>
    <p:embeddedFont>
      <p:font typeface="Denk One" panose="020B0604020202020204" charset="0"/>
      <p:regular r:id="rId23"/>
    </p:embeddedFont>
    <p:embeddedFont>
      <p:font typeface="Poppi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B7FA6-3CF1-4A0E-90C1-D5CF5C58C1C3}">
  <a:tblStyle styleId="{3D9B7FA6-3CF1-4A0E-90C1-D5CF5C58C1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43" autoAdjust="0"/>
  </p:normalViewPr>
  <p:slideViewPr>
    <p:cSldViewPr snapToGrid="0">
      <p:cViewPr varScale="1">
        <p:scale>
          <a:sx n="65" d="100"/>
          <a:sy n="65" d="100"/>
        </p:scale>
        <p:origin x="72"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7219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cf542d4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5" name="Google Shape;2945;gcf542d4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388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509A250-FF31-4206-8172-F9D3106AACB1}" type="datetimeFigureOut">
              <a:rPr lang="en-US" smtClean="0"/>
              <a:t>8/21/2022</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794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solidFill>
                  <a:srgbClr val="578A3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668"/>
        <p:cNvGrpSpPr/>
        <p:nvPr/>
      </p:nvGrpSpPr>
      <p:grpSpPr>
        <a:xfrm>
          <a:off x="0" y="0"/>
          <a:ext cx="0" cy="0"/>
          <a:chOff x="0" y="0"/>
          <a:chExt cx="0" cy="0"/>
        </a:xfrm>
      </p:grpSpPr>
      <p:sp>
        <p:nvSpPr>
          <p:cNvPr id="2669" name="Google Shape;2669;p3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1" name="Google Shape;2671;p32"/>
          <p:cNvGrpSpPr/>
          <p:nvPr/>
        </p:nvGrpSpPr>
        <p:grpSpPr>
          <a:xfrm rot="1702121" flipH="1">
            <a:off x="-1409092" y="-750648"/>
            <a:ext cx="2877440" cy="2228610"/>
            <a:chOff x="9298389" y="-164681"/>
            <a:chExt cx="3403527" cy="2636070"/>
          </a:xfrm>
        </p:grpSpPr>
        <p:sp>
          <p:nvSpPr>
            <p:cNvPr id="2672" name="Google Shape;2672;p3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2"/>
          <p:cNvGrpSpPr/>
          <p:nvPr/>
        </p:nvGrpSpPr>
        <p:grpSpPr>
          <a:xfrm rot="-2052684">
            <a:off x="8443735" y="3653551"/>
            <a:ext cx="1046336" cy="1939290"/>
            <a:chOff x="3321775" y="2146200"/>
            <a:chExt cx="1129175" cy="2092825"/>
          </a:xfrm>
        </p:grpSpPr>
        <p:sp>
          <p:nvSpPr>
            <p:cNvPr id="2675" name="Google Shape;2675;p3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05" name="Google Shape;2705;p32"/>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706" name="Google Shape;2706;p32"/>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2707" name="Google Shape;2707;p32"/>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708"/>
        <p:cNvGrpSpPr/>
        <p:nvPr/>
      </p:nvGrpSpPr>
      <p:grpSpPr>
        <a:xfrm>
          <a:off x="0" y="0"/>
          <a:ext cx="0" cy="0"/>
          <a:chOff x="0" y="0"/>
          <a:chExt cx="0" cy="0"/>
        </a:xfrm>
      </p:grpSpPr>
      <p:grpSp>
        <p:nvGrpSpPr>
          <p:cNvPr id="2709" name="Google Shape;2709;p33"/>
          <p:cNvGrpSpPr/>
          <p:nvPr/>
        </p:nvGrpSpPr>
        <p:grpSpPr>
          <a:xfrm rot="-8949421">
            <a:off x="8546620" y="-1450331"/>
            <a:ext cx="1526877" cy="3332605"/>
            <a:chOff x="7386050" y="661025"/>
            <a:chExt cx="1576975" cy="3441950"/>
          </a:xfrm>
        </p:grpSpPr>
        <p:sp>
          <p:nvSpPr>
            <p:cNvPr id="2710" name="Google Shape;2710;p3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33"/>
          <p:cNvGrpSpPr/>
          <p:nvPr/>
        </p:nvGrpSpPr>
        <p:grpSpPr>
          <a:xfrm flipH="1">
            <a:off x="7897045" y="-2"/>
            <a:ext cx="1322773" cy="1338296"/>
            <a:chOff x="238125" y="470675"/>
            <a:chExt cx="2524375" cy="2554000"/>
          </a:xfrm>
        </p:grpSpPr>
        <p:sp>
          <p:nvSpPr>
            <p:cNvPr id="2722" name="Google Shape;2722;p3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33"/>
          <p:cNvGrpSpPr/>
          <p:nvPr/>
        </p:nvGrpSpPr>
        <p:grpSpPr>
          <a:xfrm rot="7923048" flipH="1">
            <a:off x="-138855" y="-298972"/>
            <a:ext cx="913676" cy="1677934"/>
            <a:chOff x="4830275" y="2608450"/>
            <a:chExt cx="1324325" cy="2432075"/>
          </a:xfrm>
        </p:grpSpPr>
        <p:sp>
          <p:nvSpPr>
            <p:cNvPr id="2743" name="Google Shape;2743;p3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3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4" name="Google Shape;2814;p33"/>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815" name="Google Shape;2815;p33"/>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2816" name="Google Shape;2816;p33"/>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2817"/>
        <p:cNvGrpSpPr/>
        <p:nvPr/>
      </p:nvGrpSpPr>
      <p:grpSpPr>
        <a:xfrm>
          <a:off x="0" y="0"/>
          <a:ext cx="0" cy="0"/>
          <a:chOff x="0" y="0"/>
          <a:chExt cx="0" cy="0"/>
        </a:xfrm>
      </p:grpSpPr>
      <p:sp>
        <p:nvSpPr>
          <p:cNvPr id="2818" name="Google Shape;2818;p34"/>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4"/>
          <p:cNvGrpSpPr/>
          <p:nvPr/>
        </p:nvGrpSpPr>
        <p:grpSpPr>
          <a:xfrm rot="8236893">
            <a:off x="-122790" y="-382950"/>
            <a:ext cx="1160581" cy="1843510"/>
            <a:chOff x="4836950" y="647600"/>
            <a:chExt cx="1160575" cy="1843500"/>
          </a:xfrm>
        </p:grpSpPr>
        <p:sp>
          <p:nvSpPr>
            <p:cNvPr id="2820" name="Google Shape;2820;p3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4"/>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5" name="Google Shape;2845;p34"/>
          <p:cNvGrpSpPr/>
          <p:nvPr/>
        </p:nvGrpSpPr>
        <p:grpSpPr>
          <a:xfrm rot="-1702004">
            <a:off x="7920647" y="-887877"/>
            <a:ext cx="3403432" cy="2635996"/>
            <a:chOff x="9298389" y="-164681"/>
            <a:chExt cx="3403527" cy="2636070"/>
          </a:xfrm>
        </p:grpSpPr>
        <p:sp>
          <p:nvSpPr>
            <p:cNvPr id="2846" name="Google Shape;2846;p34"/>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8" name="Google Shape;2848;p34"/>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2849" name="Google Shape;2849;p34"/>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2850"/>
        <p:cNvGrpSpPr/>
        <p:nvPr/>
      </p:nvGrpSpPr>
      <p:grpSpPr>
        <a:xfrm>
          <a:off x="0" y="0"/>
          <a:ext cx="0" cy="0"/>
          <a:chOff x="0" y="0"/>
          <a:chExt cx="0" cy="0"/>
        </a:xfrm>
      </p:grpSpPr>
      <p:grpSp>
        <p:nvGrpSpPr>
          <p:cNvPr id="2851" name="Google Shape;2851;p35"/>
          <p:cNvGrpSpPr/>
          <p:nvPr/>
        </p:nvGrpSpPr>
        <p:grpSpPr>
          <a:xfrm rot="-1126758">
            <a:off x="8219740" y="3807370"/>
            <a:ext cx="1526569" cy="1507522"/>
            <a:chOff x="4045425" y="3839900"/>
            <a:chExt cx="559025" cy="552050"/>
          </a:xfrm>
        </p:grpSpPr>
        <p:sp>
          <p:nvSpPr>
            <p:cNvPr id="2852" name="Google Shape;2852;p3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2" name="Google Shape;2862;p35"/>
          <p:cNvGrpSpPr/>
          <p:nvPr/>
        </p:nvGrpSpPr>
        <p:grpSpPr>
          <a:xfrm rot="-2416688" flipH="1">
            <a:off x="8135922" y="4061554"/>
            <a:ext cx="933971" cy="1508171"/>
            <a:chOff x="3377800" y="4037825"/>
            <a:chExt cx="342025" cy="552300"/>
          </a:xfrm>
        </p:grpSpPr>
        <p:sp>
          <p:nvSpPr>
            <p:cNvPr id="2863" name="Google Shape;2863;p35"/>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5"/>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5"/>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35"/>
          <p:cNvGrpSpPr/>
          <p:nvPr/>
        </p:nvGrpSpPr>
        <p:grpSpPr>
          <a:xfrm rot="-8220559" flipH="1">
            <a:off x="8502445" y="-528772"/>
            <a:ext cx="837538" cy="1916000"/>
            <a:chOff x="5067575" y="3176425"/>
            <a:chExt cx="473000" cy="1081975"/>
          </a:xfrm>
        </p:grpSpPr>
        <p:sp>
          <p:nvSpPr>
            <p:cNvPr id="2867" name="Google Shape;2867;p3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35"/>
          <p:cNvGrpSpPr/>
          <p:nvPr/>
        </p:nvGrpSpPr>
        <p:grpSpPr>
          <a:xfrm rot="-6064755" flipH="1">
            <a:off x="8686069" y="-848028"/>
            <a:ext cx="1024212" cy="2051857"/>
            <a:chOff x="3238525" y="2739250"/>
            <a:chExt cx="1148975" cy="2301800"/>
          </a:xfrm>
        </p:grpSpPr>
        <p:sp>
          <p:nvSpPr>
            <p:cNvPr id="2872" name="Google Shape;2872;p3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35"/>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2" name="Google Shape;2932;p35"/>
          <p:cNvPicPr preferRelativeResize="0"/>
          <p:nvPr/>
        </p:nvPicPr>
        <p:blipFill>
          <a:blip r:embed="rId2">
            <a:alphaModFix/>
          </a:blip>
          <a:stretch>
            <a:fillRect/>
          </a:stretch>
        </p:blipFill>
        <p:spPr>
          <a:xfrm>
            <a:off x="-545374" y="1697543"/>
            <a:ext cx="3852000" cy="3445953"/>
          </a:xfrm>
          <a:prstGeom prst="rect">
            <a:avLst/>
          </a:prstGeom>
          <a:noFill/>
          <a:ln>
            <a:noFill/>
          </a:ln>
        </p:spPr>
      </p:pic>
      <p:pic>
        <p:nvPicPr>
          <p:cNvPr id="2933" name="Google Shape;2933;p35"/>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2934" name="Google Shape;2934;p35"/>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2935" name="Google Shape;2935;p35"/>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29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8D9AD"/>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2">
            <a:alphaModFix/>
          </a:blip>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3" r:id="rId4"/>
    <p:sldLayoutId id="2147483678" r:id="rId5"/>
    <p:sldLayoutId id="2147483679" r:id="rId6"/>
    <p:sldLayoutId id="2147483680" r:id="rId7"/>
    <p:sldLayoutId id="2147483681" r:id="rId8"/>
    <p:sldLayoutId id="2147483682" r:id="rId9"/>
    <p:sldLayoutId id="214748368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8" name="Google Shape;2948;p40"/>
          <p:cNvSpPr/>
          <p:nvPr/>
        </p:nvSpPr>
        <p:spPr>
          <a:xfrm>
            <a:off x="7324725" y="482986"/>
            <a:ext cx="1449587" cy="125127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0"/>
          <p:cNvSpPr txBox="1">
            <a:spLocks noGrp="1"/>
          </p:cNvSpPr>
          <p:nvPr>
            <p:ph type="subTitle" idx="2"/>
          </p:nvPr>
        </p:nvSpPr>
        <p:spPr>
          <a:xfrm rot="1008">
            <a:off x="7538017" y="578860"/>
            <a:ext cx="1081544" cy="94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800" dirty="0" smtClean="0">
                <a:solidFill>
                  <a:schemeClr val="dk1"/>
                </a:solidFill>
              </a:rPr>
              <a:t>AFLF</a:t>
            </a:r>
          </a:p>
          <a:p>
            <a:pPr marL="0" lvl="0" indent="0" algn="ctr" rtl="0">
              <a:spcBef>
                <a:spcPts val="0"/>
              </a:spcBef>
              <a:spcAft>
                <a:spcPts val="0"/>
              </a:spcAft>
              <a:buNone/>
            </a:pPr>
            <a:r>
              <a:rPr lang="fr-FR" sz="2800" dirty="0" smtClean="0">
                <a:solidFill>
                  <a:schemeClr val="dk1"/>
                </a:solidFill>
              </a:rPr>
              <a:t>2022</a:t>
            </a:r>
            <a:endParaRPr sz="2000" dirty="0">
              <a:solidFill>
                <a:schemeClr val="dk1"/>
              </a:solidFill>
            </a:endParaRPr>
          </a:p>
        </p:txBody>
      </p:sp>
      <p:sp>
        <p:nvSpPr>
          <p:cNvPr id="2950" name="Google Shape;2950;p40"/>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5500" dirty="0" smtClean="0"/>
              <a:t>Deutéronome</a:t>
            </a:r>
            <a:endParaRPr sz="5500" dirty="0">
              <a:solidFill>
                <a:schemeClr val="accent3"/>
              </a:solidFill>
            </a:endParaRPr>
          </a:p>
          <a:p>
            <a:pPr marL="0" lvl="0" indent="0" algn="l" rtl="0">
              <a:spcBef>
                <a:spcPts val="0"/>
              </a:spcBef>
              <a:spcAft>
                <a:spcPts val="0"/>
              </a:spcAft>
              <a:buNone/>
            </a:pPr>
            <a:r>
              <a:rPr lang="en" sz="3100" dirty="0" smtClean="0">
                <a:solidFill>
                  <a:schemeClr val="dk2"/>
                </a:solidFill>
              </a:rPr>
              <a:t>Un cœur pour Dieu</a:t>
            </a:r>
            <a:endParaRPr sz="3100" dirty="0">
              <a:solidFill>
                <a:schemeClr val="dk2"/>
              </a:solidFill>
            </a:endParaRPr>
          </a:p>
        </p:txBody>
      </p:sp>
      <p:sp>
        <p:nvSpPr>
          <p:cNvPr id="2" name="Subtitle 1"/>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buNone/>
            </a:pPr>
            <a:endParaRPr lang="fr-FR" sz="2700" dirty="0"/>
          </a:p>
        </p:txBody>
      </p:sp>
      <p:sp>
        <p:nvSpPr>
          <p:cNvPr id="2" name="Title 1"/>
          <p:cNvSpPr>
            <a:spLocks noGrp="1"/>
          </p:cNvSpPr>
          <p:nvPr>
            <p:ph type="title"/>
          </p:nvPr>
        </p:nvSpPr>
        <p:spPr/>
        <p:txBody>
          <a:bodyPr/>
          <a:lstStyle/>
          <a:p>
            <a:r>
              <a:rPr lang="fr-FR" dirty="0" smtClean="0"/>
              <a:t>Le Cœur</a:t>
            </a:r>
            <a:endParaRPr lang="fr-FR" dirty="0"/>
          </a:p>
        </p:txBody>
      </p:sp>
      <p:sp>
        <p:nvSpPr>
          <p:cNvPr id="5" name="Heart 4"/>
          <p:cNvSpPr/>
          <p:nvPr/>
        </p:nvSpPr>
        <p:spPr>
          <a:xfrm>
            <a:off x="3000375" y="1447800"/>
            <a:ext cx="3114675" cy="3086100"/>
          </a:xfrm>
          <a:prstGeom prst="hear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8D9AD"/>
              </a:solidFill>
            </a:endParaRPr>
          </a:p>
        </p:txBody>
      </p:sp>
    </p:spTree>
    <p:extLst>
      <p:ext uri="{BB962C8B-B14F-4D97-AF65-F5344CB8AC3E}">
        <p14:creationId xmlns:p14="http://schemas.microsoft.com/office/powerpoint/2010/main" val="766430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buNone/>
            </a:pPr>
            <a:r>
              <a:rPr lang="fr-FR" sz="2700" dirty="0"/>
              <a:t>« Tu aimeras YHWH ton Dieu </a:t>
            </a:r>
          </a:p>
          <a:p>
            <a:pPr marL="0" indent="0">
              <a:buNone/>
            </a:pPr>
            <a:r>
              <a:rPr lang="fr-FR" sz="2700" dirty="0"/>
              <a:t>	de tout ton </a:t>
            </a:r>
            <a:r>
              <a:rPr lang="fr-FR" sz="2700" b="1" dirty="0"/>
              <a:t>cœur</a:t>
            </a:r>
          </a:p>
          <a:p>
            <a:pPr marL="0" indent="0">
              <a:buNone/>
            </a:pPr>
            <a:r>
              <a:rPr lang="fr-FR" sz="2700" dirty="0"/>
              <a:t>	de toute ton </a:t>
            </a:r>
            <a:r>
              <a:rPr lang="fr-FR" sz="2700" b="1" dirty="0"/>
              <a:t>âme </a:t>
            </a:r>
          </a:p>
          <a:p>
            <a:pPr marL="0" indent="0">
              <a:buNone/>
            </a:pPr>
            <a:r>
              <a:rPr lang="fr-FR" sz="2700" dirty="0"/>
              <a:t>	de toute ta </a:t>
            </a:r>
            <a:r>
              <a:rPr lang="fr-FR" sz="2700" b="1" dirty="0"/>
              <a:t>force</a:t>
            </a:r>
            <a:r>
              <a:rPr lang="fr-FR" sz="2700" dirty="0"/>
              <a:t> »</a:t>
            </a:r>
          </a:p>
        </p:txBody>
      </p:sp>
      <p:sp>
        <p:nvSpPr>
          <p:cNvPr id="2" name="Title 1"/>
          <p:cNvSpPr>
            <a:spLocks noGrp="1"/>
          </p:cNvSpPr>
          <p:nvPr>
            <p:ph type="title"/>
          </p:nvPr>
        </p:nvSpPr>
        <p:spPr/>
        <p:txBody>
          <a:bodyPr/>
          <a:lstStyle/>
          <a:p>
            <a:r>
              <a:rPr lang="fr-FR" dirty="0" smtClean="0"/>
              <a:t>Le Cœur</a:t>
            </a:r>
            <a:endParaRPr lang="fr-FR" dirty="0"/>
          </a:p>
        </p:txBody>
      </p:sp>
    </p:spTree>
    <p:extLst>
      <p:ext uri="{BB962C8B-B14F-4D97-AF65-F5344CB8AC3E}">
        <p14:creationId xmlns:p14="http://schemas.microsoft.com/office/powerpoint/2010/main" val="334403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596900" indent="-457200">
              <a:buAutoNum type="arabicParenR"/>
            </a:pPr>
            <a:r>
              <a:rPr lang="fr-FR" sz="2000" dirty="0" smtClean="0"/>
              <a:t>Tu </a:t>
            </a:r>
            <a:r>
              <a:rPr lang="fr-FR" sz="2000" dirty="0"/>
              <a:t>te souviendras que Dieu te nourrit (v. 1-6) </a:t>
            </a:r>
            <a:endParaRPr lang="fr-FR" sz="2000" dirty="0" smtClean="0"/>
          </a:p>
          <a:p>
            <a:pPr marL="596900" indent="-457200">
              <a:buAutoNum type="arabicParenR"/>
            </a:pPr>
            <a:r>
              <a:rPr lang="fr-FR" sz="2000" b="1" dirty="0" smtClean="0"/>
              <a:t>Tu </a:t>
            </a:r>
            <a:r>
              <a:rPr lang="fr-FR" sz="2000" b="1" dirty="0"/>
              <a:t>n’oublieras pas Dieu dans l’abondance (v. 7-14</a:t>
            </a:r>
            <a:r>
              <a:rPr lang="fr-FR" sz="2000" b="1" dirty="0" smtClean="0"/>
              <a:t>)</a:t>
            </a:r>
          </a:p>
          <a:p>
            <a:pPr marL="596900" indent="-457200">
              <a:buAutoNum type="arabicParenR"/>
            </a:pPr>
            <a:r>
              <a:rPr lang="fr-FR" sz="2000" dirty="0" smtClean="0"/>
              <a:t>Tu </a:t>
            </a:r>
            <a:r>
              <a:rPr lang="fr-FR" sz="2000" dirty="0"/>
              <a:t>te souviendras que Dieu te donne la force (v. </a:t>
            </a:r>
            <a:r>
              <a:rPr lang="fr-FR" sz="2000" dirty="0" smtClean="0"/>
              <a:t>15-18)</a:t>
            </a:r>
          </a:p>
          <a:p>
            <a:pPr marL="596900" indent="-457200">
              <a:buAutoNum type="arabicParenR"/>
            </a:pPr>
            <a:r>
              <a:rPr lang="fr-FR" sz="2000" dirty="0" smtClean="0"/>
              <a:t>ou </a:t>
            </a:r>
            <a:r>
              <a:rPr lang="fr-FR" sz="2000" dirty="0"/>
              <a:t>tu disparaîtras (v. 19-20)</a:t>
            </a:r>
          </a:p>
          <a:p>
            <a:endParaRPr lang="fr-FR" sz="1200" dirty="0"/>
          </a:p>
        </p:txBody>
      </p:sp>
      <p:sp>
        <p:nvSpPr>
          <p:cNvPr id="2" name="Title 1"/>
          <p:cNvSpPr>
            <a:spLocks noGrp="1"/>
          </p:cNvSpPr>
          <p:nvPr>
            <p:ph type="title"/>
          </p:nvPr>
        </p:nvSpPr>
        <p:spPr/>
        <p:txBody>
          <a:bodyPr/>
          <a:lstStyle/>
          <a:p>
            <a:r>
              <a:rPr lang="fr-FR" dirty="0" smtClean="0"/>
              <a:t>Deutéronome 8</a:t>
            </a:r>
            <a:endParaRPr lang="fr-FR" dirty="0"/>
          </a:p>
        </p:txBody>
      </p:sp>
    </p:spTree>
    <p:extLst>
      <p:ext uri="{BB962C8B-B14F-4D97-AF65-F5344CB8AC3E}">
        <p14:creationId xmlns:p14="http://schemas.microsoft.com/office/powerpoint/2010/main" val="151594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876" y="1914525"/>
            <a:ext cx="8419540" cy="18192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Content Placeholder 2"/>
          <p:cNvSpPr>
            <a:spLocks noGrp="1"/>
          </p:cNvSpPr>
          <p:nvPr>
            <p:ph type="subTitle" idx="1"/>
          </p:nvPr>
        </p:nvSpPr>
        <p:spPr>
          <a:xfrm>
            <a:off x="221876" y="921123"/>
            <a:ext cx="8505265" cy="4094630"/>
          </a:xfrm>
        </p:spPr>
        <p:txBody>
          <a:bodyPr>
            <a:noAutofit/>
          </a:bodyPr>
          <a:lstStyle/>
          <a:p>
            <a:pPr marL="0" indent="0" algn="l">
              <a:buNone/>
            </a:pPr>
            <a:r>
              <a:rPr lang="fr-FR" sz="2000" dirty="0" smtClean="0">
                <a:solidFill>
                  <a:schemeClr val="tx1"/>
                </a:solidFill>
                <a:effectLst>
                  <a:outerShdw blurRad="38100" dist="38100" dir="2700000" algn="tl">
                    <a:srgbClr val="000000">
                      <a:alpha val="43137"/>
                    </a:srgbClr>
                  </a:outerShdw>
                </a:effectLst>
              </a:rPr>
              <a:t>A) v</a:t>
            </a:r>
            <a:r>
              <a:rPr lang="fr-FR" sz="2000" dirty="0">
                <a:solidFill>
                  <a:schemeClr val="tx1"/>
                </a:solidFill>
                <a:effectLst>
                  <a:outerShdw blurRad="38100" dist="38100" dir="2700000" algn="tl">
                    <a:srgbClr val="000000">
                      <a:alpha val="43137"/>
                    </a:srgbClr>
                  </a:outerShdw>
                </a:effectLst>
              </a:rPr>
              <a:t>. 1 : Mettre en pratique pour entrer en possession du Pays promis par serment à tes </a:t>
            </a:r>
            <a:r>
              <a:rPr lang="fr-FR" sz="2000" dirty="0" smtClean="0">
                <a:solidFill>
                  <a:schemeClr val="tx1"/>
                </a:solidFill>
                <a:effectLst>
                  <a:outerShdw blurRad="38100" dist="38100" dir="2700000" algn="tl">
                    <a:srgbClr val="000000">
                      <a:alpha val="43137"/>
                    </a:srgbClr>
                  </a:outerShdw>
                </a:effectLst>
              </a:rPr>
              <a:t>pères</a:t>
            </a:r>
          </a:p>
          <a:p>
            <a:pPr marL="457200" lvl="1" indent="0" algn="l"/>
            <a:r>
              <a:rPr lang="fr-FR" sz="2000" dirty="0" smtClean="0">
                <a:solidFill>
                  <a:srgbClr val="FFC000"/>
                </a:solidFill>
                <a:effectLst>
                  <a:outerShdw blurRad="38100" dist="38100" dir="2700000" algn="tl">
                    <a:srgbClr val="000000">
                      <a:alpha val="43137"/>
                    </a:srgbClr>
                  </a:outerShdw>
                </a:effectLst>
              </a:rPr>
              <a:t>B) v. 2-6 - Épreuve du désert, voir ce qu’il y a dans ton cœur</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 7-9 Car le Seigneur te fais entrer dans un bon </a:t>
            </a:r>
            <a:r>
              <a:rPr lang="fr-FR" sz="2000" dirty="0" smtClean="0">
                <a:solidFill>
                  <a:schemeClr val="tx1"/>
                </a:solidFill>
                <a:effectLst>
                  <a:outerShdw blurRad="38100" dist="38100" dir="2700000" algn="tl">
                    <a:srgbClr val="000000">
                      <a:alpha val="43137"/>
                    </a:srgbClr>
                  </a:outerShdw>
                </a:effectLst>
              </a:rPr>
              <a:t>pays</a:t>
            </a: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10 Lorsque tu </a:t>
            </a:r>
            <a:r>
              <a:rPr lang="fr-FR" sz="2000" dirty="0" smtClean="0">
                <a:solidFill>
                  <a:schemeClr val="tx1"/>
                </a:solidFill>
                <a:effectLst>
                  <a:outerShdw blurRad="38100" dist="38100" dir="2700000" algn="tl">
                    <a:srgbClr val="000000">
                      <a:alpha val="43137"/>
                    </a:srgbClr>
                  </a:outerShdw>
                </a:effectLst>
              </a:rPr>
              <a:t>mangeras</a:t>
            </a:r>
          </a:p>
          <a:p>
            <a:pPr marL="1828800" lvl="4" indent="0" algn="l"/>
            <a:r>
              <a:rPr lang="fr-FR" sz="2000" dirty="0" smtClean="0">
                <a:solidFill>
                  <a:schemeClr val="tx1"/>
                </a:solidFill>
                <a:effectLst>
                  <a:outerShdw blurRad="38100" dist="38100" dir="2700000" algn="tl">
                    <a:srgbClr val="000000">
                      <a:alpha val="43137"/>
                    </a:srgbClr>
                  </a:outerShdw>
                </a:effectLst>
              </a:rPr>
              <a:t>E</a:t>
            </a:r>
            <a:r>
              <a:rPr lang="fr-FR" sz="2000" dirty="0">
                <a:solidFill>
                  <a:schemeClr val="tx1"/>
                </a:solidFill>
                <a:effectLst>
                  <a:outerShdw blurRad="38100" dist="38100" dir="2700000" algn="tl">
                    <a:srgbClr val="000000">
                      <a:alpha val="43137"/>
                    </a:srgbClr>
                  </a:outerShdw>
                </a:effectLst>
              </a:rPr>
              <a:t>) v. 11 </a:t>
            </a:r>
            <a:r>
              <a:rPr lang="fr-FR" sz="2000" dirty="0" err="1">
                <a:solidFill>
                  <a:schemeClr val="tx1"/>
                </a:solidFill>
                <a:effectLst>
                  <a:outerShdw blurRad="38100" dist="38100" dir="2700000" algn="tl">
                    <a:srgbClr val="000000">
                      <a:alpha val="43137"/>
                    </a:srgbClr>
                  </a:outerShdw>
                </a:effectLst>
              </a:rPr>
              <a:t>Garde-toi</a:t>
            </a:r>
            <a:r>
              <a:rPr lang="fr-FR" sz="2000" dirty="0">
                <a:solidFill>
                  <a:schemeClr val="tx1"/>
                </a:solidFill>
                <a:effectLst>
                  <a:outerShdw blurRad="38100" dist="38100" dir="2700000" algn="tl">
                    <a:srgbClr val="000000">
                      <a:alpha val="43137"/>
                    </a:srgbClr>
                  </a:outerShdw>
                </a:effectLst>
              </a:rPr>
              <a:t> d’oublier </a:t>
            </a:r>
            <a:endParaRPr lang="fr-FR" sz="2000" dirty="0" smtClean="0">
              <a:solidFill>
                <a:schemeClr val="tx1"/>
              </a:solidFill>
              <a:effectLst>
                <a:outerShdw blurRad="38100" dist="38100" dir="2700000" algn="tl">
                  <a:srgbClr val="000000">
                    <a:alpha val="43137"/>
                  </a:srgbClr>
                </a:outerShdw>
              </a:effectLst>
            </a:endParaRP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12a  Lorsque tu </a:t>
            </a:r>
            <a:r>
              <a:rPr lang="fr-FR" sz="2000" dirty="0" smtClean="0">
                <a:solidFill>
                  <a:schemeClr val="tx1"/>
                </a:solidFill>
                <a:effectLst>
                  <a:outerShdw blurRad="38100" dist="38100" dir="2700000" algn="tl">
                    <a:srgbClr val="000000">
                      <a:alpha val="43137"/>
                    </a:srgbClr>
                  </a:outerShdw>
                </a:effectLst>
              </a:rPr>
              <a:t>mangeras</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v.12b-13 Lorsque tu habiteras dans de belles maisons / </a:t>
            </a:r>
            <a:r>
              <a:rPr lang="fr-FR" sz="2000" dirty="0" smtClean="0">
                <a:solidFill>
                  <a:schemeClr val="tx1"/>
                </a:solidFill>
                <a:effectLst>
                  <a:outerShdw blurRad="38100" dist="38100" dir="2700000" algn="tl">
                    <a:srgbClr val="000000">
                      <a:alpha val="43137"/>
                    </a:srgbClr>
                  </a:outerShdw>
                </a:effectLst>
              </a:rPr>
              <a:t>multiplication du bétail </a:t>
            </a:r>
          </a:p>
          <a:p>
            <a:pPr marL="457200" lvl="1" indent="0" algn="l"/>
            <a:r>
              <a:rPr lang="fr-FR" sz="2000" dirty="0" smtClean="0">
                <a:solidFill>
                  <a:srgbClr val="FFC000"/>
                </a:solidFill>
                <a:effectLst>
                  <a:outerShdw blurRad="38100" dist="38100" dir="2700000" algn="tl">
                    <a:srgbClr val="000000">
                      <a:alpha val="43137"/>
                    </a:srgbClr>
                  </a:outerShdw>
                </a:effectLst>
              </a:rPr>
              <a:t>B’) v. 14-15 - Épreuve du désert, que ton cœur ne s’élève pas</a:t>
            </a:r>
            <a:endParaRPr lang="fr-FR" sz="2000" dirty="0">
              <a:solidFill>
                <a:srgbClr val="FFC000"/>
              </a:solidFill>
              <a:effectLst>
                <a:outerShdw blurRad="38100" dist="38100" dir="2700000" algn="tl">
                  <a:srgbClr val="000000">
                    <a:alpha val="43137"/>
                  </a:srgbClr>
                </a:outerShdw>
              </a:effectLst>
            </a:endParaRPr>
          </a:p>
          <a:p>
            <a:pPr marL="0" indent="0" algn="l">
              <a:buNone/>
            </a:pPr>
            <a:r>
              <a:rPr lang="fr-FR" sz="2000" dirty="0">
                <a:solidFill>
                  <a:schemeClr val="tx1"/>
                </a:solidFill>
                <a:effectLst>
                  <a:outerShdw blurRad="38100" dist="38100" dir="2700000" algn="tl">
                    <a:srgbClr val="000000">
                      <a:alpha val="43137"/>
                    </a:srgbClr>
                  </a:outerShdw>
                </a:effectLst>
              </a:rPr>
              <a:t>A’) v. 17 -18 : Dieu donne la force afin d’établir l’alliance qu’il a jurée à tes pères</a:t>
            </a:r>
          </a:p>
          <a:p>
            <a:pPr marL="0" indent="0" algn="l">
              <a:buNone/>
            </a:pPr>
            <a:r>
              <a:rPr lang="fr-FR" sz="2000" dirty="0">
                <a:effectLst>
                  <a:outerShdw blurRad="38100" dist="38100" dir="2700000" algn="tl">
                    <a:srgbClr val="000000">
                      <a:alpha val="43137"/>
                    </a:srgbClr>
                  </a:outerShdw>
                </a:effectLst>
              </a:rPr>
              <a:t>Conclusion v. 19 : si tu oublies YHWH, ton Dieu, tu disparaîtras</a:t>
            </a:r>
          </a:p>
        </p:txBody>
      </p:sp>
      <p:sp>
        <p:nvSpPr>
          <p:cNvPr id="2" name="Title 1"/>
          <p:cNvSpPr>
            <a:spLocks noGrp="1"/>
          </p:cNvSpPr>
          <p:nvPr>
            <p:ph type="title"/>
          </p:nvPr>
        </p:nvSpPr>
        <p:spPr>
          <a:xfrm>
            <a:off x="491295" y="0"/>
            <a:ext cx="7538279" cy="1261500"/>
          </a:xfrm>
        </p:spPr>
        <p:txBody>
          <a:bodyPr/>
          <a:lstStyle/>
          <a:p>
            <a:pPr marL="139700"/>
            <a:r>
              <a:rPr lang="fr-FR" sz="2400" dirty="0" smtClean="0"/>
              <a:t>2) Tu n’oublieras </a:t>
            </a:r>
            <a:r>
              <a:rPr lang="fr-FR" sz="2400" dirty="0"/>
              <a:t>pas Dieu dans l’abondance (v. 7-14)</a:t>
            </a:r>
          </a:p>
        </p:txBody>
      </p:sp>
    </p:spTree>
    <p:extLst>
      <p:ext uri="{BB962C8B-B14F-4D97-AF65-F5344CB8AC3E}">
        <p14:creationId xmlns:p14="http://schemas.microsoft.com/office/powerpoint/2010/main" val="1107139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596900" indent="-457200">
              <a:buAutoNum type="arabicParenR"/>
            </a:pPr>
            <a:r>
              <a:rPr lang="fr-FR" sz="2000" dirty="0" smtClean="0"/>
              <a:t>Tu </a:t>
            </a:r>
            <a:r>
              <a:rPr lang="fr-FR" sz="2000" dirty="0"/>
              <a:t>te souviendras que Dieu te nourrit (v. 1-6) </a:t>
            </a:r>
            <a:endParaRPr lang="fr-FR" sz="2000" dirty="0" smtClean="0"/>
          </a:p>
          <a:p>
            <a:pPr marL="596900" indent="-457200">
              <a:buAutoNum type="arabicParenR"/>
            </a:pPr>
            <a:r>
              <a:rPr lang="fr-FR" sz="2000" dirty="0" smtClean="0"/>
              <a:t>Tu </a:t>
            </a:r>
            <a:r>
              <a:rPr lang="fr-FR" sz="2000" dirty="0"/>
              <a:t>n’oublieras pas Dieu dans l’abondance (v. 7-14</a:t>
            </a:r>
            <a:r>
              <a:rPr lang="fr-FR" sz="2000" dirty="0" smtClean="0"/>
              <a:t>)</a:t>
            </a:r>
          </a:p>
          <a:p>
            <a:pPr marL="596900" indent="-457200">
              <a:buAutoNum type="arabicParenR"/>
            </a:pPr>
            <a:r>
              <a:rPr lang="fr-FR" sz="2000" b="1" dirty="0" smtClean="0"/>
              <a:t>Tu </a:t>
            </a:r>
            <a:r>
              <a:rPr lang="fr-FR" sz="2000" b="1" dirty="0"/>
              <a:t>te souviendras que Dieu te donne la force (v. </a:t>
            </a:r>
            <a:r>
              <a:rPr lang="fr-FR" sz="2000" b="1" dirty="0" smtClean="0"/>
              <a:t>15-18)</a:t>
            </a:r>
          </a:p>
          <a:p>
            <a:pPr marL="596900" indent="-457200">
              <a:buAutoNum type="arabicParenR"/>
            </a:pPr>
            <a:r>
              <a:rPr lang="fr-FR" sz="2000" dirty="0" smtClean="0"/>
              <a:t>ou </a:t>
            </a:r>
            <a:r>
              <a:rPr lang="fr-FR" sz="2000" dirty="0"/>
              <a:t>tu disparaîtras (v. 19-20)</a:t>
            </a:r>
          </a:p>
          <a:p>
            <a:endParaRPr lang="fr-FR" sz="1200" dirty="0"/>
          </a:p>
        </p:txBody>
      </p:sp>
      <p:sp>
        <p:nvSpPr>
          <p:cNvPr id="2" name="Title 1"/>
          <p:cNvSpPr>
            <a:spLocks noGrp="1"/>
          </p:cNvSpPr>
          <p:nvPr>
            <p:ph type="title"/>
          </p:nvPr>
        </p:nvSpPr>
        <p:spPr/>
        <p:txBody>
          <a:bodyPr/>
          <a:lstStyle/>
          <a:p>
            <a:r>
              <a:rPr lang="fr-FR" dirty="0" smtClean="0"/>
              <a:t>Deutéronome 8</a:t>
            </a:r>
            <a:endParaRPr lang="fr-FR" dirty="0"/>
          </a:p>
        </p:txBody>
      </p:sp>
    </p:spTree>
    <p:extLst>
      <p:ext uri="{BB962C8B-B14F-4D97-AF65-F5344CB8AC3E}">
        <p14:creationId xmlns:p14="http://schemas.microsoft.com/office/powerpoint/2010/main" val="1965850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76" y="3724276"/>
            <a:ext cx="8555691" cy="9334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Content Placeholder 2"/>
          <p:cNvSpPr>
            <a:spLocks noGrp="1"/>
          </p:cNvSpPr>
          <p:nvPr>
            <p:ph type="subTitle" idx="1"/>
          </p:nvPr>
        </p:nvSpPr>
        <p:spPr>
          <a:xfrm>
            <a:off x="221876" y="921123"/>
            <a:ext cx="8505265" cy="4094630"/>
          </a:xfrm>
        </p:spPr>
        <p:txBody>
          <a:bodyPr>
            <a:noAutofit/>
          </a:bodyPr>
          <a:lstStyle/>
          <a:p>
            <a:pPr marL="0" indent="0" algn="l">
              <a:buNone/>
            </a:pPr>
            <a:r>
              <a:rPr lang="fr-FR" sz="2000" dirty="0" smtClean="0">
                <a:solidFill>
                  <a:schemeClr val="tx1"/>
                </a:solidFill>
                <a:effectLst>
                  <a:outerShdw blurRad="38100" dist="38100" dir="2700000" algn="tl">
                    <a:srgbClr val="000000">
                      <a:alpha val="43137"/>
                    </a:srgbClr>
                  </a:outerShdw>
                </a:effectLst>
              </a:rPr>
              <a:t>A) v</a:t>
            </a:r>
            <a:r>
              <a:rPr lang="fr-FR" sz="2000" dirty="0">
                <a:solidFill>
                  <a:schemeClr val="tx1"/>
                </a:solidFill>
                <a:effectLst>
                  <a:outerShdw blurRad="38100" dist="38100" dir="2700000" algn="tl">
                    <a:srgbClr val="000000">
                      <a:alpha val="43137"/>
                    </a:srgbClr>
                  </a:outerShdw>
                </a:effectLst>
              </a:rPr>
              <a:t>. 1 : Mettre en pratique pour entrer en possession du Pays promis par serment à tes </a:t>
            </a:r>
            <a:r>
              <a:rPr lang="fr-FR" sz="2000" dirty="0" smtClean="0">
                <a:solidFill>
                  <a:schemeClr val="tx1"/>
                </a:solidFill>
                <a:effectLst>
                  <a:outerShdw blurRad="38100" dist="38100" dir="2700000" algn="tl">
                    <a:srgbClr val="000000">
                      <a:alpha val="43137"/>
                    </a:srgbClr>
                  </a:outerShdw>
                </a:effectLst>
              </a:rPr>
              <a:t>pères</a:t>
            </a:r>
          </a:p>
          <a:p>
            <a:pPr marL="457200" lvl="1" indent="0" algn="l"/>
            <a:r>
              <a:rPr lang="fr-FR" sz="2000" dirty="0" smtClean="0">
                <a:solidFill>
                  <a:srgbClr val="FFC000"/>
                </a:solidFill>
                <a:effectLst>
                  <a:outerShdw blurRad="38100" dist="38100" dir="2700000" algn="tl">
                    <a:srgbClr val="000000">
                      <a:alpha val="43137"/>
                    </a:srgbClr>
                  </a:outerShdw>
                </a:effectLst>
              </a:rPr>
              <a:t>B) v. 2-6 - Épreuve du désert, voir ce qu’il y a dans ton cœur</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 7-9 Car le Seigneur te fais entrer dans un bon </a:t>
            </a:r>
            <a:r>
              <a:rPr lang="fr-FR" sz="2000" dirty="0" smtClean="0">
                <a:solidFill>
                  <a:schemeClr val="tx1"/>
                </a:solidFill>
                <a:effectLst>
                  <a:outerShdw blurRad="38100" dist="38100" dir="2700000" algn="tl">
                    <a:srgbClr val="000000">
                      <a:alpha val="43137"/>
                    </a:srgbClr>
                  </a:outerShdw>
                </a:effectLst>
              </a:rPr>
              <a:t>pays</a:t>
            </a: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10 Lorsque tu </a:t>
            </a:r>
            <a:r>
              <a:rPr lang="fr-FR" sz="2000" dirty="0" smtClean="0">
                <a:solidFill>
                  <a:schemeClr val="tx1"/>
                </a:solidFill>
                <a:effectLst>
                  <a:outerShdw blurRad="38100" dist="38100" dir="2700000" algn="tl">
                    <a:srgbClr val="000000">
                      <a:alpha val="43137"/>
                    </a:srgbClr>
                  </a:outerShdw>
                </a:effectLst>
              </a:rPr>
              <a:t>mangeras</a:t>
            </a:r>
          </a:p>
          <a:p>
            <a:pPr marL="1828800" lvl="4" indent="0" algn="l"/>
            <a:r>
              <a:rPr lang="fr-FR" sz="2000" dirty="0" smtClean="0">
                <a:solidFill>
                  <a:schemeClr val="tx1"/>
                </a:solidFill>
                <a:effectLst>
                  <a:outerShdw blurRad="38100" dist="38100" dir="2700000" algn="tl">
                    <a:srgbClr val="000000">
                      <a:alpha val="43137"/>
                    </a:srgbClr>
                  </a:outerShdw>
                </a:effectLst>
              </a:rPr>
              <a:t>E</a:t>
            </a:r>
            <a:r>
              <a:rPr lang="fr-FR" sz="2000" dirty="0">
                <a:solidFill>
                  <a:schemeClr val="tx1"/>
                </a:solidFill>
                <a:effectLst>
                  <a:outerShdw blurRad="38100" dist="38100" dir="2700000" algn="tl">
                    <a:srgbClr val="000000">
                      <a:alpha val="43137"/>
                    </a:srgbClr>
                  </a:outerShdw>
                </a:effectLst>
              </a:rPr>
              <a:t>) v. 11 </a:t>
            </a:r>
            <a:r>
              <a:rPr lang="fr-FR" sz="2000" dirty="0" err="1">
                <a:solidFill>
                  <a:schemeClr val="tx1"/>
                </a:solidFill>
                <a:effectLst>
                  <a:outerShdw blurRad="38100" dist="38100" dir="2700000" algn="tl">
                    <a:srgbClr val="000000">
                      <a:alpha val="43137"/>
                    </a:srgbClr>
                  </a:outerShdw>
                </a:effectLst>
              </a:rPr>
              <a:t>Garde-toi</a:t>
            </a:r>
            <a:r>
              <a:rPr lang="fr-FR" sz="2000" dirty="0">
                <a:solidFill>
                  <a:schemeClr val="tx1"/>
                </a:solidFill>
                <a:effectLst>
                  <a:outerShdw blurRad="38100" dist="38100" dir="2700000" algn="tl">
                    <a:srgbClr val="000000">
                      <a:alpha val="43137"/>
                    </a:srgbClr>
                  </a:outerShdw>
                </a:effectLst>
              </a:rPr>
              <a:t> d’oublier </a:t>
            </a:r>
            <a:endParaRPr lang="fr-FR" sz="2000" dirty="0" smtClean="0">
              <a:solidFill>
                <a:schemeClr val="tx1"/>
              </a:solidFill>
              <a:effectLst>
                <a:outerShdw blurRad="38100" dist="38100" dir="2700000" algn="tl">
                  <a:srgbClr val="000000">
                    <a:alpha val="43137"/>
                  </a:srgbClr>
                </a:outerShdw>
              </a:effectLst>
            </a:endParaRP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12a  Lorsque tu </a:t>
            </a:r>
            <a:r>
              <a:rPr lang="fr-FR" sz="2000" dirty="0" smtClean="0">
                <a:solidFill>
                  <a:schemeClr val="tx1"/>
                </a:solidFill>
                <a:effectLst>
                  <a:outerShdw blurRad="38100" dist="38100" dir="2700000" algn="tl">
                    <a:srgbClr val="000000">
                      <a:alpha val="43137"/>
                    </a:srgbClr>
                  </a:outerShdw>
                </a:effectLst>
              </a:rPr>
              <a:t>mangeras</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v.12b-13 Lorsque tu habiteras dans de belles maisons / </a:t>
            </a:r>
            <a:r>
              <a:rPr lang="fr-FR" sz="2000" dirty="0" smtClean="0">
                <a:solidFill>
                  <a:schemeClr val="tx1"/>
                </a:solidFill>
                <a:effectLst>
                  <a:outerShdw blurRad="38100" dist="38100" dir="2700000" algn="tl">
                    <a:srgbClr val="000000">
                      <a:alpha val="43137"/>
                    </a:srgbClr>
                  </a:outerShdw>
                </a:effectLst>
              </a:rPr>
              <a:t>multiplication du bétail </a:t>
            </a:r>
          </a:p>
          <a:p>
            <a:pPr marL="457200" lvl="1" indent="0" algn="l"/>
            <a:r>
              <a:rPr lang="fr-FR" sz="2000" dirty="0" smtClean="0">
                <a:solidFill>
                  <a:srgbClr val="FFC000"/>
                </a:solidFill>
                <a:effectLst>
                  <a:outerShdw blurRad="38100" dist="38100" dir="2700000" algn="tl">
                    <a:srgbClr val="000000">
                      <a:alpha val="43137"/>
                    </a:srgbClr>
                  </a:outerShdw>
                </a:effectLst>
              </a:rPr>
              <a:t>B’) v. 14-15 - Épreuve du désert, que ton cœur ne s’élève pas</a:t>
            </a:r>
            <a:endParaRPr lang="fr-FR" sz="2000" dirty="0">
              <a:solidFill>
                <a:srgbClr val="FFC000"/>
              </a:solidFill>
              <a:effectLst>
                <a:outerShdw blurRad="38100" dist="38100" dir="2700000" algn="tl">
                  <a:srgbClr val="000000">
                    <a:alpha val="43137"/>
                  </a:srgbClr>
                </a:outerShdw>
              </a:effectLst>
            </a:endParaRPr>
          </a:p>
          <a:p>
            <a:pPr marL="0" indent="0" algn="l">
              <a:buNone/>
            </a:pPr>
            <a:r>
              <a:rPr lang="fr-FR" sz="2000" dirty="0">
                <a:solidFill>
                  <a:schemeClr val="tx1"/>
                </a:solidFill>
                <a:effectLst>
                  <a:outerShdw blurRad="38100" dist="38100" dir="2700000" algn="tl">
                    <a:srgbClr val="000000">
                      <a:alpha val="43137"/>
                    </a:srgbClr>
                  </a:outerShdw>
                </a:effectLst>
              </a:rPr>
              <a:t>A’) v. 17 -18 : Dieu donne la force afin d’établir l’alliance qu’il a jurée à tes pères</a:t>
            </a:r>
          </a:p>
          <a:p>
            <a:pPr marL="0" indent="0" algn="l">
              <a:buNone/>
            </a:pPr>
            <a:r>
              <a:rPr lang="fr-FR" sz="2000" dirty="0">
                <a:effectLst>
                  <a:outerShdw blurRad="38100" dist="38100" dir="2700000" algn="tl">
                    <a:srgbClr val="000000">
                      <a:alpha val="43137"/>
                    </a:srgbClr>
                  </a:outerShdw>
                </a:effectLst>
              </a:rPr>
              <a:t>Conclusion v. 19 : si tu oublies YHWH, ton Dieu, tu disparaîtras</a:t>
            </a:r>
          </a:p>
        </p:txBody>
      </p:sp>
      <p:sp>
        <p:nvSpPr>
          <p:cNvPr id="2" name="Title 1"/>
          <p:cNvSpPr>
            <a:spLocks noGrp="1"/>
          </p:cNvSpPr>
          <p:nvPr>
            <p:ph type="title"/>
          </p:nvPr>
        </p:nvSpPr>
        <p:spPr>
          <a:xfrm>
            <a:off x="491295" y="0"/>
            <a:ext cx="7538279" cy="1261500"/>
          </a:xfrm>
        </p:spPr>
        <p:txBody>
          <a:bodyPr/>
          <a:lstStyle/>
          <a:p>
            <a:pPr marL="139700"/>
            <a:r>
              <a:rPr lang="fr-FR" sz="2000" dirty="0" smtClean="0"/>
              <a:t>3) Tu </a:t>
            </a:r>
            <a:r>
              <a:rPr lang="fr-FR" sz="2000" dirty="0"/>
              <a:t>te souviendras que Dieu te donne la force (v. 15-18)</a:t>
            </a:r>
          </a:p>
        </p:txBody>
      </p:sp>
    </p:spTree>
    <p:extLst>
      <p:ext uri="{BB962C8B-B14F-4D97-AF65-F5344CB8AC3E}">
        <p14:creationId xmlns:p14="http://schemas.microsoft.com/office/powerpoint/2010/main" val="148202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buNone/>
            </a:pPr>
            <a:r>
              <a:rPr lang="fr-FR" sz="2700" dirty="0"/>
              <a:t>N’oublie pas : </a:t>
            </a:r>
          </a:p>
          <a:p>
            <a:pPr lvl="1"/>
            <a:r>
              <a:rPr lang="fr-FR" sz="2400" dirty="0"/>
              <a:t>Dieu qui t’as fait sortir d’Égypte</a:t>
            </a:r>
          </a:p>
          <a:p>
            <a:pPr lvl="1"/>
            <a:r>
              <a:rPr lang="fr-FR" sz="2400" dirty="0"/>
              <a:t>Il t’as conduit à travers le terrible désert</a:t>
            </a:r>
          </a:p>
          <a:p>
            <a:pPr lvl="1"/>
            <a:r>
              <a:rPr lang="fr-FR" sz="2400" dirty="0"/>
              <a:t>Il a fait jaillir de l’eau du rocher</a:t>
            </a:r>
          </a:p>
          <a:p>
            <a:pPr lvl="1"/>
            <a:r>
              <a:rPr lang="fr-FR" sz="2400" dirty="0"/>
              <a:t>Il t’a encore nourrit</a:t>
            </a:r>
          </a:p>
          <a:p>
            <a:pPr lvl="1"/>
            <a:r>
              <a:rPr lang="fr-FR" sz="2400" dirty="0"/>
              <a:t>Afin de t’affliger et de te mettre à l’épreuve pour te faire du bien</a:t>
            </a:r>
          </a:p>
          <a:p>
            <a:endParaRPr lang="fr-FR" dirty="0"/>
          </a:p>
        </p:txBody>
      </p:sp>
      <p:sp>
        <p:nvSpPr>
          <p:cNvPr id="2" name="Title 1"/>
          <p:cNvSpPr>
            <a:spLocks noGrp="1"/>
          </p:cNvSpPr>
          <p:nvPr>
            <p:ph type="title"/>
          </p:nvPr>
        </p:nvSpPr>
        <p:spPr/>
        <p:txBody>
          <a:bodyPr/>
          <a:lstStyle/>
          <a:p>
            <a:r>
              <a:rPr lang="fr-FR" dirty="0" smtClean="0"/>
              <a:t>v. 15-18</a:t>
            </a:r>
            <a:endParaRPr lang="fr-FR" dirty="0"/>
          </a:p>
        </p:txBody>
      </p:sp>
    </p:spTree>
    <p:extLst>
      <p:ext uri="{BB962C8B-B14F-4D97-AF65-F5344CB8AC3E}">
        <p14:creationId xmlns:p14="http://schemas.microsoft.com/office/powerpoint/2010/main" val="2136909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596900" indent="-457200">
              <a:buAutoNum type="arabicParenR"/>
            </a:pPr>
            <a:r>
              <a:rPr lang="fr-FR" sz="2000" dirty="0" smtClean="0"/>
              <a:t>Tu </a:t>
            </a:r>
            <a:r>
              <a:rPr lang="fr-FR" sz="2000" dirty="0"/>
              <a:t>te souviendras que Dieu te nourrit (v. 1-6) </a:t>
            </a:r>
            <a:endParaRPr lang="fr-FR" sz="2000" dirty="0" smtClean="0"/>
          </a:p>
          <a:p>
            <a:pPr marL="596900" indent="-457200">
              <a:buAutoNum type="arabicParenR"/>
            </a:pPr>
            <a:r>
              <a:rPr lang="fr-FR" sz="2000" dirty="0" smtClean="0"/>
              <a:t>Tu </a:t>
            </a:r>
            <a:r>
              <a:rPr lang="fr-FR" sz="2000" dirty="0"/>
              <a:t>n’oublieras pas Dieu dans l’abondance (v. 7-14</a:t>
            </a:r>
            <a:r>
              <a:rPr lang="fr-FR" sz="2000" dirty="0" smtClean="0"/>
              <a:t>)</a:t>
            </a:r>
          </a:p>
          <a:p>
            <a:pPr marL="596900" indent="-457200">
              <a:buAutoNum type="arabicParenR"/>
            </a:pPr>
            <a:r>
              <a:rPr lang="fr-FR" sz="2000" dirty="0" smtClean="0"/>
              <a:t>Tu </a:t>
            </a:r>
            <a:r>
              <a:rPr lang="fr-FR" sz="2000" dirty="0"/>
              <a:t>te souviendras que Dieu te donne la force (v. </a:t>
            </a:r>
            <a:r>
              <a:rPr lang="fr-FR" sz="2000" dirty="0" smtClean="0"/>
              <a:t>15-18)</a:t>
            </a:r>
          </a:p>
          <a:p>
            <a:pPr marL="596900" indent="-457200">
              <a:buAutoNum type="arabicParenR"/>
            </a:pPr>
            <a:r>
              <a:rPr lang="fr-FR" sz="2000" b="1" dirty="0" smtClean="0"/>
              <a:t>ou </a:t>
            </a:r>
            <a:r>
              <a:rPr lang="fr-FR" sz="2000" b="1" dirty="0"/>
              <a:t>tu disparaîtras (v. 19-20)</a:t>
            </a:r>
          </a:p>
          <a:p>
            <a:endParaRPr lang="fr-FR" sz="1200" dirty="0"/>
          </a:p>
        </p:txBody>
      </p:sp>
      <p:sp>
        <p:nvSpPr>
          <p:cNvPr id="2" name="Title 1"/>
          <p:cNvSpPr>
            <a:spLocks noGrp="1"/>
          </p:cNvSpPr>
          <p:nvPr>
            <p:ph type="title"/>
          </p:nvPr>
        </p:nvSpPr>
        <p:spPr/>
        <p:txBody>
          <a:bodyPr/>
          <a:lstStyle/>
          <a:p>
            <a:r>
              <a:rPr lang="fr-FR" dirty="0" smtClean="0"/>
              <a:t>Deutéronome 8</a:t>
            </a:r>
            <a:endParaRPr lang="fr-FR" dirty="0"/>
          </a:p>
        </p:txBody>
      </p:sp>
    </p:spTree>
    <p:extLst>
      <p:ext uri="{BB962C8B-B14F-4D97-AF65-F5344CB8AC3E}">
        <p14:creationId xmlns:p14="http://schemas.microsoft.com/office/powerpoint/2010/main" val="3112931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4549028"/>
            <a:ext cx="8555691" cy="5944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Content Placeholder 2"/>
          <p:cNvSpPr>
            <a:spLocks noGrp="1"/>
          </p:cNvSpPr>
          <p:nvPr>
            <p:ph type="subTitle" idx="1"/>
          </p:nvPr>
        </p:nvSpPr>
        <p:spPr>
          <a:xfrm>
            <a:off x="221876" y="921123"/>
            <a:ext cx="8505265" cy="4094630"/>
          </a:xfrm>
        </p:spPr>
        <p:txBody>
          <a:bodyPr>
            <a:noAutofit/>
          </a:bodyPr>
          <a:lstStyle/>
          <a:p>
            <a:pPr marL="0" indent="0" algn="l">
              <a:buNone/>
            </a:pPr>
            <a:r>
              <a:rPr lang="fr-FR" sz="2000" dirty="0" smtClean="0">
                <a:solidFill>
                  <a:schemeClr val="tx1"/>
                </a:solidFill>
                <a:effectLst>
                  <a:outerShdw blurRad="38100" dist="38100" dir="2700000" algn="tl">
                    <a:srgbClr val="000000">
                      <a:alpha val="43137"/>
                    </a:srgbClr>
                  </a:outerShdw>
                </a:effectLst>
              </a:rPr>
              <a:t>A) v</a:t>
            </a:r>
            <a:r>
              <a:rPr lang="fr-FR" sz="2000" dirty="0">
                <a:solidFill>
                  <a:schemeClr val="tx1"/>
                </a:solidFill>
                <a:effectLst>
                  <a:outerShdw blurRad="38100" dist="38100" dir="2700000" algn="tl">
                    <a:srgbClr val="000000">
                      <a:alpha val="43137"/>
                    </a:srgbClr>
                  </a:outerShdw>
                </a:effectLst>
              </a:rPr>
              <a:t>. 1 : Mettre en pratique pour entrer en possession du Pays promis par serment à tes </a:t>
            </a:r>
            <a:r>
              <a:rPr lang="fr-FR" sz="2000" dirty="0" smtClean="0">
                <a:solidFill>
                  <a:schemeClr val="tx1"/>
                </a:solidFill>
                <a:effectLst>
                  <a:outerShdw blurRad="38100" dist="38100" dir="2700000" algn="tl">
                    <a:srgbClr val="000000">
                      <a:alpha val="43137"/>
                    </a:srgbClr>
                  </a:outerShdw>
                </a:effectLst>
              </a:rPr>
              <a:t>pères</a:t>
            </a:r>
          </a:p>
          <a:p>
            <a:pPr marL="457200" lvl="1" indent="0" algn="l"/>
            <a:r>
              <a:rPr lang="fr-FR" sz="2000" dirty="0" smtClean="0">
                <a:solidFill>
                  <a:srgbClr val="FFC000"/>
                </a:solidFill>
                <a:effectLst>
                  <a:outerShdw blurRad="38100" dist="38100" dir="2700000" algn="tl">
                    <a:srgbClr val="000000">
                      <a:alpha val="43137"/>
                    </a:srgbClr>
                  </a:outerShdw>
                </a:effectLst>
              </a:rPr>
              <a:t>B) v. 2-6 - Épreuve du désert, voir ce qu’il y a dans ton cœur</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 7-9 Car le Seigneur te fais entrer dans un bon </a:t>
            </a:r>
            <a:r>
              <a:rPr lang="fr-FR" sz="2000" dirty="0" smtClean="0">
                <a:solidFill>
                  <a:schemeClr val="tx1"/>
                </a:solidFill>
                <a:effectLst>
                  <a:outerShdw blurRad="38100" dist="38100" dir="2700000" algn="tl">
                    <a:srgbClr val="000000">
                      <a:alpha val="43137"/>
                    </a:srgbClr>
                  </a:outerShdw>
                </a:effectLst>
              </a:rPr>
              <a:t>pays</a:t>
            </a: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10 Lorsque tu </a:t>
            </a:r>
            <a:r>
              <a:rPr lang="fr-FR" sz="2000" dirty="0" smtClean="0">
                <a:solidFill>
                  <a:schemeClr val="tx1"/>
                </a:solidFill>
                <a:effectLst>
                  <a:outerShdw blurRad="38100" dist="38100" dir="2700000" algn="tl">
                    <a:srgbClr val="000000">
                      <a:alpha val="43137"/>
                    </a:srgbClr>
                  </a:outerShdw>
                </a:effectLst>
              </a:rPr>
              <a:t>mangeras</a:t>
            </a:r>
          </a:p>
          <a:p>
            <a:pPr marL="1828800" lvl="4" indent="0" algn="l"/>
            <a:r>
              <a:rPr lang="fr-FR" sz="2000" dirty="0" smtClean="0">
                <a:solidFill>
                  <a:schemeClr val="tx1"/>
                </a:solidFill>
                <a:effectLst>
                  <a:outerShdw blurRad="38100" dist="38100" dir="2700000" algn="tl">
                    <a:srgbClr val="000000">
                      <a:alpha val="43137"/>
                    </a:srgbClr>
                  </a:outerShdw>
                </a:effectLst>
              </a:rPr>
              <a:t>E</a:t>
            </a:r>
            <a:r>
              <a:rPr lang="fr-FR" sz="2000" dirty="0">
                <a:solidFill>
                  <a:schemeClr val="tx1"/>
                </a:solidFill>
                <a:effectLst>
                  <a:outerShdw blurRad="38100" dist="38100" dir="2700000" algn="tl">
                    <a:srgbClr val="000000">
                      <a:alpha val="43137"/>
                    </a:srgbClr>
                  </a:outerShdw>
                </a:effectLst>
              </a:rPr>
              <a:t>) v. 11 </a:t>
            </a:r>
            <a:r>
              <a:rPr lang="fr-FR" sz="2000" dirty="0" err="1">
                <a:solidFill>
                  <a:schemeClr val="tx1"/>
                </a:solidFill>
                <a:effectLst>
                  <a:outerShdw blurRad="38100" dist="38100" dir="2700000" algn="tl">
                    <a:srgbClr val="000000">
                      <a:alpha val="43137"/>
                    </a:srgbClr>
                  </a:outerShdw>
                </a:effectLst>
              </a:rPr>
              <a:t>Garde-toi</a:t>
            </a:r>
            <a:r>
              <a:rPr lang="fr-FR" sz="2000" dirty="0">
                <a:solidFill>
                  <a:schemeClr val="tx1"/>
                </a:solidFill>
                <a:effectLst>
                  <a:outerShdw blurRad="38100" dist="38100" dir="2700000" algn="tl">
                    <a:srgbClr val="000000">
                      <a:alpha val="43137"/>
                    </a:srgbClr>
                  </a:outerShdw>
                </a:effectLst>
              </a:rPr>
              <a:t> d’oublier </a:t>
            </a:r>
            <a:endParaRPr lang="fr-FR" sz="2000" dirty="0" smtClean="0">
              <a:solidFill>
                <a:schemeClr val="tx1"/>
              </a:solidFill>
              <a:effectLst>
                <a:outerShdw blurRad="38100" dist="38100" dir="2700000" algn="tl">
                  <a:srgbClr val="000000">
                    <a:alpha val="43137"/>
                  </a:srgbClr>
                </a:outerShdw>
              </a:effectLst>
            </a:endParaRP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12a  Lorsque tu </a:t>
            </a:r>
            <a:r>
              <a:rPr lang="fr-FR" sz="2000" dirty="0" smtClean="0">
                <a:solidFill>
                  <a:schemeClr val="tx1"/>
                </a:solidFill>
                <a:effectLst>
                  <a:outerShdw blurRad="38100" dist="38100" dir="2700000" algn="tl">
                    <a:srgbClr val="000000">
                      <a:alpha val="43137"/>
                    </a:srgbClr>
                  </a:outerShdw>
                </a:effectLst>
              </a:rPr>
              <a:t>mangeras</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v.12b-13 Lorsque tu habiteras dans de belles maisons / </a:t>
            </a:r>
            <a:r>
              <a:rPr lang="fr-FR" sz="2000" dirty="0" smtClean="0">
                <a:solidFill>
                  <a:schemeClr val="tx1"/>
                </a:solidFill>
                <a:effectLst>
                  <a:outerShdw blurRad="38100" dist="38100" dir="2700000" algn="tl">
                    <a:srgbClr val="000000">
                      <a:alpha val="43137"/>
                    </a:srgbClr>
                  </a:outerShdw>
                </a:effectLst>
              </a:rPr>
              <a:t>multiplication du bétail </a:t>
            </a:r>
          </a:p>
          <a:p>
            <a:pPr marL="457200" lvl="1" indent="0" algn="l"/>
            <a:r>
              <a:rPr lang="fr-FR" sz="2000" dirty="0" smtClean="0">
                <a:solidFill>
                  <a:srgbClr val="FFC000"/>
                </a:solidFill>
                <a:effectLst>
                  <a:outerShdw blurRad="38100" dist="38100" dir="2700000" algn="tl">
                    <a:srgbClr val="000000">
                      <a:alpha val="43137"/>
                    </a:srgbClr>
                  </a:outerShdw>
                </a:effectLst>
              </a:rPr>
              <a:t>B’) v. 14-15 - Épreuve du désert, que ton cœur ne s’élève pas</a:t>
            </a:r>
            <a:endParaRPr lang="fr-FR" sz="2000" dirty="0">
              <a:solidFill>
                <a:srgbClr val="FFC000"/>
              </a:solidFill>
              <a:effectLst>
                <a:outerShdw blurRad="38100" dist="38100" dir="2700000" algn="tl">
                  <a:srgbClr val="000000">
                    <a:alpha val="43137"/>
                  </a:srgbClr>
                </a:outerShdw>
              </a:effectLst>
            </a:endParaRPr>
          </a:p>
          <a:p>
            <a:pPr marL="0" indent="0" algn="l">
              <a:buNone/>
            </a:pPr>
            <a:r>
              <a:rPr lang="fr-FR" sz="2000" dirty="0">
                <a:solidFill>
                  <a:schemeClr val="tx1"/>
                </a:solidFill>
                <a:effectLst>
                  <a:outerShdw blurRad="38100" dist="38100" dir="2700000" algn="tl">
                    <a:srgbClr val="000000">
                      <a:alpha val="43137"/>
                    </a:srgbClr>
                  </a:outerShdw>
                </a:effectLst>
              </a:rPr>
              <a:t>A’) v. 17 -18 : Dieu donne la force afin d’établir l’alliance qu’il a jurée à tes pères</a:t>
            </a:r>
          </a:p>
          <a:p>
            <a:pPr marL="0" indent="0" algn="l">
              <a:buNone/>
            </a:pPr>
            <a:r>
              <a:rPr lang="fr-FR" sz="2000" dirty="0">
                <a:effectLst>
                  <a:outerShdw blurRad="38100" dist="38100" dir="2700000" algn="tl">
                    <a:srgbClr val="000000">
                      <a:alpha val="43137"/>
                    </a:srgbClr>
                  </a:outerShdw>
                </a:effectLst>
              </a:rPr>
              <a:t>Conclusion v. 19 : si tu oublies YHWH, ton Dieu, tu disparaîtras</a:t>
            </a:r>
          </a:p>
        </p:txBody>
      </p:sp>
      <p:sp>
        <p:nvSpPr>
          <p:cNvPr id="2" name="Title 1"/>
          <p:cNvSpPr>
            <a:spLocks noGrp="1"/>
          </p:cNvSpPr>
          <p:nvPr>
            <p:ph type="title"/>
          </p:nvPr>
        </p:nvSpPr>
        <p:spPr>
          <a:xfrm>
            <a:off x="491295" y="0"/>
            <a:ext cx="7538279" cy="1261500"/>
          </a:xfrm>
        </p:spPr>
        <p:txBody>
          <a:bodyPr/>
          <a:lstStyle/>
          <a:p>
            <a:pPr marL="139700"/>
            <a:r>
              <a:rPr lang="fr-FR" sz="2000" dirty="0" smtClean="0"/>
              <a:t>3) Tu </a:t>
            </a:r>
            <a:r>
              <a:rPr lang="fr-FR" sz="2000" dirty="0"/>
              <a:t>te souviendras que Dieu te donne la force (v. 15-18)</a:t>
            </a:r>
          </a:p>
        </p:txBody>
      </p:sp>
    </p:spTree>
    <p:extLst>
      <p:ext uri="{BB962C8B-B14F-4D97-AF65-F5344CB8AC3E}">
        <p14:creationId xmlns:p14="http://schemas.microsoft.com/office/powerpoint/2010/main" val="32051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Deutéronome 8</a:t>
            </a:r>
            <a:endParaRPr lang="fr-FR" dirty="0"/>
          </a:p>
        </p:txBody>
      </p:sp>
      <p:sp>
        <p:nvSpPr>
          <p:cNvPr id="3" name="Content Placeholder 2"/>
          <p:cNvSpPr>
            <a:spLocks noGrp="1"/>
          </p:cNvSpPr>
          <p:nvPr>
            <p:ph idx="1"/>
          </p:nvPr>
        </p:nvSpPr>
        <p:spPr/>
        <p:txBody>
          <a:bodyPr/>
          <a:lstStyle/>
          <a:p>
            <a:pPr algn="ctr"/>
            <a:r>
              <a:rPr lang="fr-FR" sz="2400" dirty="0"/>
              <a:t>1) tu te souviendras que Dieu te nourrit (v. 1-6) </a:t>
            </a:r>
          </a:p>
          <a:p>
            <a:pPr algn="ctr"/>
            <a:r>
              <a:rPr lang="fr-FR" sz="2400" dirty="0"/>
              <a:t>2) Tu n’oublieras pas Dieu dans l’abondance (v. 7-14)</a:t>
            </a:r>
          </a:p>
          <a:p>
            <a:pPr algn="ctr"/>
            <a:r>
              <a:rPr lang="fr-FR" sz="2400" dirty="0"/>
              <a:t> 3) Tu te souviendras que Dieu te donne la force (v. 15-18) </a:t>
            </a:r>
          </a:p>
          <a:p>
            <a:pPr algn="ctr"/>
            <a:r>
              <a:rPr lang="fr-FR" sz="2400" b="1" dirty="0"/>
              <a:t>4) ou tu disparaîtras (v. 19-20)</a:t>
            </a:r>
          </a:p>
          <a:p>
            <a:endParaRPr lang="fr-FR" dirty="0"/>
          </a:p>
        </p:txBody>
      </p:sp>
    </p:spTree>
    <p:extLst>
      <p:ext uri="{BB962C8B-B14F-4D97-AF65-F5344CB8AC3E}">
        <p14:creationId xmlns:p14="http://schemas.microsoft.com/office/powerpoint/2010/main" val="711228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buNone/>
            </a:pPr>
            <a:r>
              <a:rPr lang="fr-FR" sz="2800" dirty="0" smtClean="0"/>
              <a:t>La Torah / le Pentateuque</a:t>
            </a:r>
          </a:p>
          <a:p>
            <a:r>
              <a:rPr lang="fr-FR" sz="2800" dirty="0"/>
              <a:t>Genèse</a:t>
            </a:r>
          </a:p>
          <a:p>
            <a:r>
              <a:rPr lang="fr-FR" sz="2800" dirty="0"/>
              <a:t>Exode </a:t>
            </a:r>
          </a:p>
          <a:p>
            <a:r>
              <a:rPr lang="fr-FR" sz="2800" dirty="0"/>
              <a:t>Lévitique</a:t>
            </a:r>
          </a:p>
          <a:p>
            <a:r>
              <a:rPr lang="fr-FR" sz="2800" dirty="0"/>
              <a:t>Nombres</a:t>
            </a:r>
          </a:p>
          <a:p>
            <a:r>
              <a:rPr lang="fr-FR" sz="2800" b="1" dirty="0"/>
              <a:t>Deutéronome &lt;- vous êtes ici</a:t>
            </a:r>
          </a:p>
        </p:txBody>
      </p:sp>
      <p:sp>
        <p:nvSpPr>
          <p:cNvPr id="2" name="Title 1"/>
          <p:cNvSpPr>
            <a:spLocks noGrp="1"/>
          </p:cNvSpPr>
          <p:nvPr>
            <p:ph type="title"/>
          </p:nvPr>
        </p:nvSpPr>
        <p:spPr/>
        <p:txBody>
          <a:bodyPr/>
          <a:lstStyle/>
          <a:p>
            <a:r>
              <a:rPr lang="fr-FR" dirty="0" smtClean="0"/>
              <a:t>Le Deutéronome</a:t>
            </a:r>
            <a:endParaRPr lang="fr-FR" dirty="0"/>
          </a:p>
        </p:txBody>
      </p:sp>
      <p:sp>
        <p:nvSpPr>
          <p:cNvPr id="4" name="Right Brace 3"/>
          <p:cNvSpPr/>
          <p:nvPr/>
        </p:nvSpPr>
        <p:spPr>
          <a:xfrm>
            <a:off x="2913265" y="2140985"/>
            <a:ext cx="349134" cy="1221971"/>
          </a:xfrm>
          <a:prstGeom prst="rightBrace">
            <a:avLst/>
          </a:prstGeom>
          <a:ln/>
        </p:spPr>
        <p:style>
          <a:lnRef idx="3">
            <a:schemeClr val="accent1"/>
          </a:lnRef>
          <a:fillRef idx="0">
            <a:schemeClr val="accent1"/>
          </a:fillRef>
          <a:effectRef idx="2">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50"/>
          </a:p>
        </p:txBody>
      </p:sp>
      <p:sp>
        <p:nvSpPr>
          <p:cNvPr id="5" name="TextBox 4"/>
          <p:cNvSpPr txBox="1"/>
          <p:nvPr/>
        </p:nvSpPr>
        <p:spPr>
          <a:xfrm>
            <a:off x="3262399" y="2521137"/>
            <a:ext cx="3249608" cy="461665"/>
          </a:xfrm>
          <a:prstGeom prst="rect">
            <a:avLst/>
          </a:prstGeom>
          <a:noFill/>
        </p:spPr>
        <p:txBody>
          <a:bodyPr wrap="none" rtlCol="0">
            <a:spAutoFit/>
          </a:bodyPr>
          <a:lstStyle/>
          <a:p>
            <a:r>
              <a:rPr lang="fr-FR" sz="2400" dirty="0"/>
              <a:t>Voyage dans le désert</a:t>
            </a:r>
          </a:p>
        </p:txBody>
      </p:sp>
    </p:spTree>
    <p:extLst>
      <p:ext uri="{BB962C8B-B14F-4D97-AF65-F5344CB8AC3E}">
        <p14:creationId xmlns:p14="http://schemas.microsoft.com/office/powerpoint/2010/main" val="4227969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Matthieu 4.1-4</a:t>
            </a:r>
            <a:endParaRPr lang="fr-FR" dirty="0"/>
          </a:p>
        </p:txBody>
      </p:sp>
      <p:sp>
        <p:nvSpPr>
          <p:cNvPr id="3" name="Content Placeholder 2"/>
          <p:cNvSpPr>
            <a:spLocks noGrp="1"/>
          </p:cNvSpPr>
          <p:nvPr>
            <p:ph idx="1"/>
          </p:nvPr>
        </p:nvSpPr>
        <p:spPr/>
        <p:txBody>
          <a:bodyPr/>
          <a:lstStyle/>
          <a:p>
            <a:pPr marL="0" indent="0">
              <a:buNone/>
            </a:pPr>
            <a:r>
              <a:rPr lang="fr-FR" sz="2400" dirty="0" smtClean="0"/>
              <a:t>1 </a:t>
            </a:r>
            <a:r>
              <a:rPr lang="fr-FR" sz="2400" dirty="0"/>
              <a:t>Alors Jésus fut emmené par l’Esprit au désert, pour être mis à l’épreuve par le diable. 2Après avoir jeûné quarante jours et quarante nuits, il eut faim. 3Le tentateur vint lui dire : Si tu es Fils de Dieu, ordonne que ces pierres deviennent des pains. 4Il répondit : Il est écrit : L’être humain ne vivra pas de pain seulement, mais de toute parole qui sort de la bouche de Dieu. </a:t>
            </a:r>
          </a:p>
          <a:p>
            <a:endParaRPr lang="fr-FR" sz="2400" dirty="0"/>
          </a:p>
        </p:txBody>
      </p:sp>
    </p:spTree>
    <p:extLst>
      <p:ext uri="{BB962C8B-B14F-4D97-AF65-F5344CB8AC3E}">
        <p14:creationId xmlns:p14="http://schemas.microsoft.com/office/powerpoint/2010/main" val="164397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buNone/>
            </a:pPr>
            <a:r>
              <a:rPr lang="fr-FR" sz="2400" b="1" dirty="0" smtClean="0"/>
              <a:t>Ch. 1</a:t>
            </a:r>
            <a:endParaRPr lang="fr-FR" sz="2400" b="1" dirty="0" smtClean="0"/>
          </a:p>
          <a:p>
            <a:pPr marL="139700" indent="0">
              <a:buNone/>
            </a:pPr>
            <a:r>
              <a:rPr lang="fr-FR" sz="2400" dirty="0" smtClean="0"/>
              <a:t>v. 1 </a:t>
            </a:r>
            <a:r>
              <a:rPr lang="fr-FR" sz="2400" dirty="0"/>
              <a:t>« voici les paroles que Moïse adressa à tout Israël à l’est du Jourdain </a:t>
            </a:r>
            <a:r>
              <a:rPr lang="fr-FR" sz="2400" dirty="0" smtClean="0"/>
              <a:t>»</a:t>
            </a:r>
          </a:p>
          <a:p>
            <a:pPr marL="139700" indent="0">
              <a:buNone/>
            </a:pPr>
            <a:r>
              <a:rPr lang="fr-FR" sz="2400" dirty="0" smtClean="0"/>
              <a:t>v</a:t>
            </a:r>
            <a:r>
              <a:rPr lang="fr-FR" sz="2400" dirty="0"/>
              <a:t>. 3 « Le premier jour du onzième mois de la quarantième année après la sortie d’Égypte, Moïse communiqua aux Israélites tout ce que l’Éternel lui ordonna pour eux. »</a:t>
            </a:r>
          </a:p>
          <a:p>
            <a:endParaRPr lang="fr-FR" sz="2400" dirty="0"/>
          </a:p>
        </p:txBody>
      </p:sp>
      <p:sp>
        <p:nvSpPr>
          <p:cNvPr id="2" name="Title 1"/>
          <p:cNvSpPr>
            <a:spLocks noGrp="1"/>
          </p:cNvSpPr>
          <p:nvPr>
            <p:ph type="title"/>
          </p:nvPr>
        </p:nvSpPr>
        <p:spPr/>
        <p:txBody>
          <a:bodyPr/>
          <a:lstStyle/>
          <a:p>
            <a:r>
              <a:rPr lang="fr-FR" dirty="0" smtClean="0"/>
              <a:t>Le Deutéronome</a:t>
            </a:r>
            <a:endParaRPr lang="fr-FR" dirty="0"/>
          </a:p>
        </p:txBody>
      </p:sp>
    </p:spTree>
    <p:extLst>
      <p:ext uri="{BB962C8B-B14F-4D97-AF65-F5344CB8AC3E}">
        <p14:creationId xmlns:p14="http://schemas.microsoft.com/office/powerpoint/2010/main" val="1653035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139700" indent="0">
              <a:buNone/>
            </a:pPr>
            <a:r>
              <a:rPr lang="fr-FR" sz="2400" b="1" dirty="0" smtClean="0"/>
              <a:t>Ch.  32.10-12</a:t>
            </a:r>
          </a:p>
          <a:p>
            <a:pPr marL="0" indent="0">
              <a:buNone/>
            </a:pPr>
            <a:r>
              <a:rPr lang="fr-FR" sz="2000" dirty="0" smtClean="0"/>
              <a:t>« 10Au </a:t>
            </a:r>
            <a:r>
              <a:rPr lang="fr-FR" sz="2000" dirty="0"/>
              <a:t>sein du peuple d’Israël, il n’a plus jamais paru de prophète comme Moïse avec qui l’Éternel s’entretenait directement, 11aucun ne fut son égal pour tous les signes miraculeux et les prodiges que l’Éternel l’avait envoyé accomplir en Égypte devant le pharaon, devant ses ministres et tout son peuple, 12et pour tous les actes puissants et redoutables que Moïse a accomplis aux yeux des Israélites. »</a:t>
            </a:r>
          </a:p>
          <a:p>
            <a:pPr marL="0" indent="0">
              <a:buNone/>
            </a:pPr>
            <a:endParaRPr lang="fr-FR" dirty="0"/>
          </a:p>
        </p:txBody>
      </p:sp>
      <p:sp>
        <p:nvSpPr>
          <p:cNvPr id="2" name="Title 1"/>
          <p:cNvSpPr>
            <a:spLocks noGrp="1"/>
          </p:cNvSpPr>
          <p:nvPr>
            <p:ph type="title"/>
          </p:nvPr>
        </p:nvSpPr>
        <p:spPr/>
        <p:txBody>
          <a:bodyPr/>
          <a:lstStyle/>
          <a:p>
            <a:r>
              <a:rPr lang="fr-FR" dirty="0" smtClean="0"/>
              <a:t>Le Deutéronome</a:t>
            </a:r>
            <a:endParaRPr lang="fr-FR" dirty="0"/>
          </a:p>
        </p:txBody>
      </p:sp>
    </p:spTree>
    <p:extLst>
      <p:ext uri="{BB962C8B-B14F-4D97-AF65-F5344CB8AC3E}">
        <p14:creationId xmlns:p14="http://schemas.microsoft.com/office/powerpoint/2010/main" val="1508939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fr-FR" sz="2000" dirty="0" smtClean="0"/>
              <a:t>Ch. 1-4 : rappel du voyage dans le désert</a:t>
            </a:r>
          </a:p>
          <a:p>
            <a:r>
              <a:rPr lang="fr-FR" sz="2000" dirty="0" smtClean="0"/>
              <a:t>Ch. 5 : rappel des 10 commandements</a:t>
            </a:r>
          </a:p>
          <a:p>
            <a:r>
              <a:rPr lang="fr-FR" sz="2000" dirty="0" smtClean="0"/>
              <a:t>Ch. 6 : développement du 1</a:t>
            </a:r>
            <a:r>
              <a:rPr lang="fr-FR" sz="2000" baseline="30000" dirty="0" smtClean="0"/>
              <a:t>er</a:t>
            </a:r>
            <a:r>
              <a:rPr lang="fr-FR" sz="2000" dirty="0" smtClean="0"/>
              <a:t> commandement / 6.5 : «</a:t>
            </a:r>
            <a:r>
              <a:rPr lang="fr-FR" sz="2000" i="1" dirty="0" smtClean="0"/>
              <a:t> </a:t>
            </a:r>
            <a:r>
              <a:rPr lang="fr-FR" sz="2000" i="1" dirty="0"/>
              <a:t>tu aimeras </a:t>
            </a:r>
            <a:r>
              <a:rPr lang="fr-FR" sz="2000" i="1" dirty="0" smtClean="0"/>
              <a:t>YHWH ton </a:t>
            </a:r>
            <a:r>
              <a:rPr lang="fr-FR" sz="2000" i="1" dirty="0"/>
              <a:t>Dieu de tout ton cœur, de toute ton âme et de toute ta force</a:t>
            </a:r>
            <a:r>
              <a:rPr lang="fr-FR" sz="2000" i="1" dirty="0" smtClean="0"/>
              <a:t>.</a:t>
            </a:r>
            <a:r>
              <a:rPr lang="fr-FR" sz="2000" dirty="0" smtClean="0"/>
              <a:t> »</a:t>
            </a:r>
          </a:p>
          <a:p>
            <a:r>
              <a:rPr lang="fr-FR" sz="2000" dirty="0" smtClean="0"/>
              <a:t>Ch. 7 Élection d’Israël / 7.6 :</a:t>
            </a:r>
            <a:r>
              <a:rPr lang="fr-FR" sz="2000" dirty="0"/>
              <a:t> « </a:t>
            </a:r>
            <a:r>
              <a:rPr lang="fr-FR" sz="2000" i="1" dirty="0"/>
              <a:t>Tu es, en effet, un peuple saint pour l’Éternel ton Dieu, il t’a choisi parmi tous les peuples qui se trouvent sur la surface de la terre pour que tu sois son peuple précieux. </a:t>
            </a:r>
            <a:r>
              <a:rPr lang="fr-FR" sz="2000" dirty="0"/>
              <a:t>»</a:t>
            </a:r>
          </a:p>
        </p:txBody>
      </p:sp>
      <p:sp>
        <p:nvSpPr>
          <p:cNvPr id="2" name="Title 1"/>
          <p:cNvSpPr>
            <a:spLocks noGrp="1"/>
          </p:cNvSpPr>
          <p:nvPr>
            <p:ph type="title"/>
          </p:nvPr>
        </p:nvSpPr>
        <p:spPr/>
        <p:txBody>
          <a:bodyPr/>
          <a:lstStyle/>
          <a:p>
            <a:r>
              <a:rPr lang="fr-FR" dirty="0" smtClean="0"/>
              <a:t>Le début du Deutéronome</a:t>
            </a:r>
            <a:endParaRPr lang="fr-FR" dirty="0"/>
          </a:p>
        </p:txBody>
      </p:sp>
    </p:spTree>
    <p:extLst>
      <p:ext uri="{BB962C8B-B14F-4D97-AF65-F5344CB8AC3E}">
        <p14:creationId xmlns:p14="http://schemas.microsoft.com/office/powerpoint/2010/main" val="11701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1876" y="921123"/>
            <a:ext cx="8505265" cy="4094630"/>
          </a:xfrm>
        </p:spPr>
        <p:txBody>
          <a:bodyPr>
            <a:noAutofit/>
          </a:bodyPr>
          <a:lstStyle/>
          <a:p>
            <a:pPr marL="0" indent="0" algn="l">
              <a:buNone/>
            </a:pPr>
            <a:r>
              <a:rPr lang="fr-FR" sz="2000" dirty="0" smtClean="0">
                <a:solidFill>
                  <a:schemeClr val="tx2"/>
                </a:solidFill>
                <a:effectLst>
                  <a:outerShdw blurRad="38100" dist="38100" dir="2700000" algn="tl">
                    <a:srgbClr val="000000">
                      <a:alpha val="43137"/>
                    </a:srgbClr>
                  </a:outerShdw>
                </a:effectLst>
              </a:rPr>
              <a:t>A) v</a:t>
            </a:r>
            <a:r>
              <a:rPr lang="fr-FR" sz="2000" dirty="0">
                <a:solidFill>
                  <a:schemeClr val="tx2"/>
                </a:solidFill>
                <a:effectLst>
                  <a:outerShdw blurRad="38100" dist="38100" dir="2700000" algn="tl">
                    <a:srgbClr val="000000">
                      <a:alpha val="43137"/>
                    </a:srgbClr>
                  </a:outerShdw>
                </a:effectLst>
              </a:rPr>
              <a:t>. 1 : Mettre en pratique pour entrer en possession du Pays promis par serment à tes </a:t>
            </a:r>
            <a:r>
              <a:rPr lang="fr-FR" sz="2000" dirty="0" smtClean="0">
                <a:solidFill>
                  <a:schemeClr val="tx2"/>
                </a:solidFill>
                <a:effectLst>
                  <a:outerShdw blurRad="38100" dist="38100" dir="2700000" algn="tl">
                    <a:srgbClr val="000000">
                      <a:alpha val="43137"/>
                    </a:srgbClr>
                  </a:outerShdw>
                </a:effectLst>
              </a:rPr>
              <a:t>pères</a:t>
            </a:r>
          </a:p>
          <a:p>
            <a:pPr marL="457200" lvl="1" indent="0" algn="l"/>
            <a:r>
              <a:rPr lang="fr-FR" sz="2000" dirty="0" smtClean="0">
                <a:solidFill>
                  <a:schemeClr val="tx2"/>
                </a:solidFill>
                <a:effectLst>
                  <a:outerShdw blurRad="38100" dist="38100" dir="2700000" algn="tl">
                    <a:srgbClr val="000000">
                      <a:alpha val="43137"/>
                    </a:srgbClr>
                  </a:outerShdw>
                </a:effectLst>
              </a:rPr>
              <a:t>B) v. 2-6 - Épreuve du désert, voir ce qu’il y a dans ton cœur</a:t>
            </a:r>
          </a:p>
          <a:p>
            <a:pPr marL="914400" lvl="2" indent="0" algn="l"/>
            <a:r>
              <a:rPr lang="fr-FR" sz="2000" dirty="0" smtClean="0">
                <a:solidFill>
                  <a:schemeClr val="tx2"/>
                </a:solidFill>
                <a:effectLst>
                  <a:outerShdw blurRad="38100" dist="38100" dir="2700000" algn="tl">
                    <a:srgbClr val="000000">
                      <a:alpha val="43137"/>
                    </a:srgbClr>
                  </a:outerShdw>
                </a:effectLst>
              </a:rPr>
              <a:t>C</a:t>
            </a:r>
            <a:r>
              <a:rPr lang="fr-FR" sz="2000" dirty="0">
                <a:solidFill>
                  <a:schemeClr val="tx2"/>
                </a:solidFill>
                <a:effectLst>
                  <a:outerShdw blurRad="38100" dist="38100" dir="2700000" algn="tl">
                    <a:srgbClr val="000000">
                      <a:alpha val="43137"/>
                    </a:srgbClr>
                  </a:outerShdw>
                </a:effectLst>
              </a:rPr>
              <a:t>) v. 7-9 Car le Seigneur te fais entrer dans un bon </a:t>
            </a:r>
            <a:r>
              <a:rPr lang="fr-FR" sz="2000" dirty="0" smtClean="0">
                <a:solidFill>
                  <a:schemeClr val="tx2"/>
                </a:solidFill>
                <a:effectLst>
                  <a:outerShdw blurRad="38100" dist="38100" dir="2700000" algn="tl">
                    <a:srgbClr val="000000">
                      <a:alpha val="43137"/>
                    </a:srgbClr>
                  </a:outerShdw>
                </a:effectLst>
              </a:rPr>
              <a:t>pays</a:t>
            </a:r>
          </a:p>
          <a:p>
            <a:pPr marL="1371600" lvl="3" indent="0" algn="l"/>
            <a:r>
              <a:rPr lang="fr-FR" sz="2000" dirty="0" smtClean="0">
                <a:solidFill>
                  <a:schemeClr val="tx2"/>
                </a:solidFill>
                <a:effectLst>
                  <a:outerShdw blurRad="38100" dist="38100" dir="2700000" algn="tl">
                    <a:srgbClr val="000000">
                      <a:alpha val="43137"/>
                    </a:srgbClr>
                  </a:outerShdw>
                </a:effectLst>
              </a:rPr>
              <a:t>D</a:t>
            </a:r>
            <a:r>
              <a:rPr lang="fr-FR" sz="2000" dirty="0">
                <a:solidFill>
                  <a:schemeClr val="tx2"/>
                </a:solidFill>
                <a:effectLst>
                  <a:outerShdw blurRad="38100" dist="38100" dir="2700000" algn="tl">
                    <a:srgbClr val="000000">
                      <a:alpha val="43137"/>
                    </a:srgbClr>
                  </a:outerShdw>
                </a:effectLst>
              </a:rPr>
              <a:t>) v. 10 Lorsque tu </a:t>
            </a:r>
            <a:r>
              <a:rPr lang="fr-FR" sz="2000" dirty="0" smtClean="0">
                <a:solidFill>
                  <a:schemeClr val="tx2"/>
                </a:solidFill>
                <a:effectLst>
                  <a:outerShdw blurRad="38100" dist="38100" dir="2700000" algn="tl">
                    <a:srgbClr val="000000">
                      <a:alpha val="43137"/>
                    </a:srgbClr>
                  </a:outerShdw>
                </a:effectLst>
              </a:rPr>
              <a:t>mangeras</a:t>
            </a:r>
          </a:p>
          <a:p>
            <a:pPr marL="1828800" lvl="4" indent="0" algn="l"/>
            <a:r>
              <a:rPr lang="fr-FR" sz="2000" dirty="0" smtClean="0">
                <a:solidFill>
                  <a:schemeClr val="tx2"/>
                </a:solidFill>
                <a:effectLst>
                  <a:outerShdw blurRad="38100" dist="38100" dir="2700000" algn="tl">
                    <a:srgbClr val="000000">
                      <a:alpha val="43137"/>
                    </a:srgbClr>
                  </a:outerShdw>
                </a:effectLst>
              </a:rPr>
              <a:t>E</a:t>
            </a:r>
            <a:r>
              <a:rPr lang="fr-FR" sz="2000" dirty="0">
                <a:solidFill>
                  <a:schemeClr val="tx2"/>
                </a:solidFill>
                <a:effectLst>
                  <a:outerShdw blurRad="38100" dist="38100" dir="2700000" algn="tl">
                    <a:srgbClr val="000000">
                      <a:alpha val="43137"/>
                    </a:srgbClr>
                  </a:outerShdw>
                </a:effectLst>
              </a:rPr>
              <a:t>) v. 11 </a:t>
            </a:r>
            <a:r>
              <a:rPr lang="fr-FR" sz="2000" dirty="0" err="1">
                <a:solidFill>
                  <a:schemeClr val="tx2"/>
                </a:solidFill>
                <a:effectLst>
                  <a:outerShdw blurRad="38100" dist="38100" dir="2700000" algn="tl">
                    <a:srgbClr val="000000">
                      <a:alpha val="43137"/>
                    </a:srgbClr>
                  </a:outerShdw>
                </a:effectLst>
              </a:rPr>
              <a:t>Garde-toi</a:t>
            </a:r>
            <a:r>
              <a:rPr lang="fr-FR" sz="2000" dirty="0">
                <a:solidFill>
                  <a:schemeClr val="tx2"/>
                </a:solidFill>
                <a:effectLst>
                  <a:outerShdw blurRad="38100" dist="38100" dir="2700000" algn="tl">
                    <a:srgbClr val="000000">
                      <a:alpha val="43137"/>
                    </a:srgbClr>
                  </a:outerShdw>
                </a:effectLst>
              </a:rPr>
              <a:t> d’oublier </a:t>
            </a:r>
            <a:endParaRPr lang="fr-FR" sz="2000" dirty="0" smtClean="0">
              <a:solidFill>
                <a:schemeClr val="tx2"/>
              </a:solidFill>
              <a:effectLst>
                <a:outerShdw blurRad="38100" dist="38100" dir="2700000" algn="tl">
                  <a:srgbClr val="000000">
                    <a:alpha val="43137"/>
                  </a:srgbClr>
                </a:outerShdw>
              </a:effectLst>
            </a:endParaRPr>
          </a:p>
          <a:p>
            <a:pPr marL="1371600" lvl="3" indent="0" algn="l"/>
            <a:r>
              <a:rPr lang="fr-FR" sz="2000" dirty="0" smtClean="0">
                <a:solidFill>
                  <a:schemeClr val="tx2"/>
                </a:solidFill>
                <a:effectLst>
                  <a:outerShdw blurRad="38100" dist="38100" dir="2700000" algn="tl">
                    <a:srgbClr val="000000">
                      <a:alpha val="43137"/>
                    </a:srgbClr>
                  </a:outerShdw>
                </a:effectLst>
              </a:rPr>
              <a:t>D</a:t>
            </a:r>
            <a:r>
              <a:rPr lang="fr-FR" sz="2000" dirty="0">
                <a:solidFill>
                  <a:schemeClr val="tx2"/>
                </a:solidFill>
                <a:effectLst>
                  <a:outerShdw blurRad="38100" dist="38100" dir="2700000" algn="tl">
                    <a:srgbClr val="000000">
                      <a:alpha val="43137"/>
                    </a:srgbClr>
                  </a:outerShdw>
                </a:effectLst>
              </a:rPr>
              <a:t>’) v. 12a  Lorsque tu </a:t>
            </a:r>
            <a:r>
              <a:rPr lang="fr-FR" sz="2000" dirty="0" smtClean="0">
                <a:solidFill>
                  <a:schemeClr val="tx2"/>
                </a:solidFill>
                <a:effectLst>
                  <a:outerShdw blurRad="38100" dist="38100" dir="2700000" algn="tl">
                    <a:srgbClr val="000000">
                      <a:alpha val="43137"/>
                    </a:srgbClr>
                  </a:outerShdw>
                </a:effectLst>
              </a:rPr>
              <a:t>mangeras</a:t>
            </a:r>
          </a:p>
          <a:p>
            <a:pPr marL="914400" lvl="2" indent="0" algn="l"/>
            <a:r>
              <a:rPr lang="fr-FR" sz="2000" dirty="0" smtClean="0">
                <a:solidFill>
                  <a:schemeClr val="tx2"/>
                </a:solidFill>
                <a:effectLst>
                  <a:outerShdw blurRad="38100" dist="38100" dir="2700000" algn="tl">
                    <a:srgbClr val="000000">
                      <a:alpha val="43137"/>
                    </a:srgbClr>
                  </a:outerShdw>
                </a:effectLst>
              </a:rPr>
              <a:t>C</a:t>
            </a:r>
            <a:r>
              <a:rPr lang="fr-FR" sz="2000" dirty="0">
                <a:solidFill>
                  <a:schemeClr val="tx2"/>
                </a:solidFill>
                <a:effectLst>
                  <a:outerShdw blurRad="38100" dist="38100" dir="2700000" algn="tl">
                    <a:srgbClr val="000000">
                      <a:alpha val="43137"/>
                    </a:srgbClr>
                  </a:outerShdw>
                </a:effectLst>
              </a:rPr>
              <a:t>’) v.12b-13 Lorsque tu habiteras dans de belles maisons / </a:t>
            </a:r>
            <a:r>
              <a:rPr lang="fr-FR" sz="2000" dirty="0" smtClean="0">
                <a:solidFill>
                  <a:schemeClr val="tx2"/>
                </a:solidFill>
                <a:effectLst>
                  <a:outerShdw blurRad="38100" dist="38100" dir="2700000" algn="tl">
                    <a:srgbClr val="000000">
                      <a:alpha val="43137"/>
                    </a:srgbClr>
                  </a:outerShdw>
                </a:effectLst>
              </a:rPr>
              <a:t>multiplications</a:t>
            </a:r>
          </a:p>
          <a:p>
            <a:pPr marL="457200" lvl="1" indent="0" algn="l"/>
            <a:r>
              <a:rPr lang="fr-FR" sz="2000" dirty="0" smtClean="0">
                <a:solidFill>
                  <a:schemeClr val="tx2"/>
                </a:solidFill>
                <a:effectLst>
                  <a:outerShdw blurRad="38100" dist="38100" dir="2700000" algn="tl">
                    <a:srgbClr val="000000">
                      <a:alpha val="43137"/>
                    </a:srgbClr>
                  </a:outerShdw>
                </a:effectLst>
              </a:rPr>
              <a:t>B’) v. 14-15 - Épreuve du désert, que ton cœur ne s’élève pas</a:t>
            </a:r>
            <a:endParaRPr lang="fr-FR" sz="2000" dirty="0">
              <a:solidFill>
                <a:schemeClr val="tx2"/>
              </a:solidFill>
              <a:effectLst>
                <a:outerShdw blurRad="38100" dist="38100" dir="2700000" algn="tl">
                  <a:srgbClr val="000000">
                    <a:alpha val="43137"/>
                  </a:srgbClr>
                </a:outerShdw>
              </a:effectLst>
            </a:endParaRPr>
          </a:p>
          <a:p>
            <a:pPr marL="0" indent="0" algn="l">
              <a:buNone/>
            </a:pPr>
            <a:r>
              <a:rPr lang="fr-FR" sz="2000" dirty="0">
                <a:solidFill>
                  <a:schemeClr val="tx2"/>
                </a:solidFill>
                <a:effectLst>
                  <a:outerShdw blurRad="38100" dist="38100" dir="2700000" algn="tl">
                    <a:srgbClr val="000000">
                      <a:alpha val="43137"/>
                    </a:srgbClr>
                  </a:outerShdw>
                </a:effectLst>
              </a:rPr>
              <a:t>A’) v. 17 -18 : Dieu donne la force afin d’établir l’alliance qu’il a jurée à tes pères</a:t>
            </a:r>
          </a:p>
          <a:p>
            <a:pPr marL="0" indent="0" algn="l">
              <a:buNone/>
            </a:pPr>
            <a:r>
              <a:rPr lang="fr-FR" sz="2000" b="1" dirty="0">
                <a:solidFill>
                  <a:schemeClr val="tx2"/>
                </a:solidFill>
                <a:effectLst>
                  <a:outerShdw blurRad="38100" dist="38100" dir="2700000" algn="tl">
                    <a:srgbClr val="000000">
                      <a:alpha val="43137"/>
                    </a:srgbClr>
                  </a:outerShdw>
                </a:effectLst>
              </a:rPr>
              <a:t>Conclusion</a:t>
            </a:r>
            <a:r>
              <a:rPr lang="fr-FR" sz="2000" dirty="0">
                <a:solidFill>
                  <a:schemeClr val="tx2"/>
                </a:solidFill>
                <a:effectLst>
                  <a:outerShdw blurRad="38100" dist="38100" dir="2700000" algn="tl">
                    <a:srgbClr val="000000">
                      <a:alpha val="43137"/>
                    </a:srgbClr>
                  </a:outerShdw>
                </a:effectLst>
              </a:rPr>
              <a:t> v. 19 : si tu oublies YHWH, ton Dieu, tu disparaîtras</a:t>
            </a:r>
          </a:p>
        </p:txBody>
      </p:sp>
      <p:sp>
        <p:nvSpPr>
          <p:cNvPr id="2" name="Title 1"/>
          <p:cNvSpPr>
            <a:spLocks noGrp="1"/>
          </p:cNvSpPr>
          <p:nvPr>
            <p:ph type="title"/>
          </p:nvPr>
        </p:nvSpPr>
        <p:spPr>
          <a:xfrm>
            <a:off x="491296" y="0"/>
            <a:ext cx="3838200" cy="1261500"/>
          </a:xfrm>
        </p:spPr>
        <p:txBody>
          <a:bodyPr/>
          <a:lstStyle/>
          <a:p>
            <a:r>
              <a:rPr lang="fr-FR" sz="3600" dirty="0" smtClean="0"/>
              <a:t>Deutéronome 8</a:t>
            </a:r>
            <a:endParaRPr lang="fr-FR" sz="3600" dirty="0"/>
          </a:p>
        </p:txBody>
      </p:sp>
    </p:spTree>
    <p:extLst>
      <p:ext uri="{BB962C8B-B14F-4D97-AF65-F5344CB8AC3E}">
        <p14:creationId xmlns:p14="http://schemas.microsoft.com/office/powerpoint/2010/main" val="308290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1876" y="921123"/>
            <a:ext cx="8505265" cy="4094630"/>
          </a:xfrm>
        </p:spPr>
        <p:txBody>
          <a:bodyPr>
            <a:noAutofit/>
          </a:bodyPr>
          <a:lstStyle/>
          <a:p>
            <a:pPr marL="0" indent="0" algn="l">
              <a:buNone/>
            </a:pPr>
            <a:r>
              <a:rPr lang="fr-FR" sz="2000" dirty="0" smtClean="0">
                <a:solidFill>
                  <a:schemeClr val="tx1"/>
                </a:solidFill>
                <a:effectLst>
                  <a:outerShdw blurRad="38100" dist="38100" dir="2700000" algn="tl">
                    <a:srgbClr val="000000">
                      <a:alpha val="43137"/>
                    </a:srgbClr>
                  </a:outerShdw>
                </a:effectLst>
              </a:rPr>
              <a:t>A) v</a:t>
            </a:r>
            <a:r>
              <a:rPr lang="fr-FR" sz="2000" dirty="0">
                <a:solidFill>
                  <a:schemeClr val="tx1"/>
                </a:solidFill>
                <a:effectLst>
                  <a:outerShdw blurRad="38100" dist="38100" dir="2700000" algn="tl">
                    <a:srgbClr val="000000">
                      <a:alpha val="43137"/>
                    </a:srgbClr>
                  </a:outerShdw>
                </a:effectLst>
              </a:rPr>
              <a:t>. 1 : Mettre en pratique pour entrer en possession du Pays promis par serment à tes </a:t>
            </a:r>
            <a:r>
              <a:rPr lang="fr-FR" sz="2000" dirty="0" smtClean="0">
                <a:solidFill>
                  <a:schemeClr val="tx1"/>
                </a:solidFill>
                <a:effectLst>
                  <a:outerShdw blurRad="38100" dist="38100" dir="2700000" algn="tl">
                    <a:srgbClr val="000000">
                      <a:alpha val="43137"/>
                    </a:srgbClr>
                  </a:outerShdw>
                </a:effectLst>
              </a:rPr>
              <a:t>pères</a:t>
            </a:r>
          </a:p>
          <a:p>
            <a:pPr marL="457200" lvl="1" indent="0" algn="l"/>
            <a:r>
              <a:rPr lang="fr-FR" sz="2000" dirty="0" smtClean="0">
                <a:solidFill>
                  <a:srgbClr val="FFC000"/>
                </a:solidFill>
                <a:effectLst>
                  <a:outerShdw blurRad="38100" dist="38100" dir="2700000" algn="tl">
                    <a:srgbClr val="000000">
                      <a:alpha val="43137"/>
                    </a:srgbClr>
                  </a:outerShdw>
                </a:effectLst>
              </a:rPr>
              <a:t>B) v. 2-6 - Épreuve du désert, voir ce qu’il y a dans ton cœur</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 7-9 Car le Seigneur te fais entrer dans un bon </a:t>
            </a:r>
            <a:r>
              <a:rPr lang="fr-FR" sz="2000" dirty="0" smtClean="0">
                <a:solidFill>
                  <a:schemeClr val="tx1"/>
                </a:solidFill>
                <a:effectLst>
                  <a:outerShdw blurRad="38100" dist="38100" dir="2700000" algn="tl">
                    <a:srgbClr val="000000">
                      <a:alpha val="43137"/>
                    </a:srgbClr>
                  </a:outerShdw>
                </a:effectLst>
              </a:rPr>
              <a:t>pays</a:t>
            </a: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10 Lorsque tu </a:t>
            </a:r>
            <a:r>
              <a:rPr lang="fr-FR" sz="2000" dirty="0" smtClean="0">
                <a:solidFill>
                  <a:schemeClr val="tx1"/>
                </a:solidFill>
                <a:effectLst>
                  <a:outerShdw blurRad="38100" dist="38100" dir="2700000" algn="tl">
                    <a:srgbClr val="000000">
                      <a:alpha val="43137"/>
                    </a:srgbClr>
                  </a:outerShdw>
                </a:effectLst>
              </a:rPr>
              <a:t>mangeras</a:t>
            </a:r>
          </a:p>
          <a:p>
            <a:pPr marL="1828800" lvl="4" indent="0" algn="l"/>
            <a:r>
              <a:rPr lang="fr-FR" sz="2000" dirty="0" smtClean="0">
                <a:solidFill>
                  <a:schemeClr val="tx1"/>
                </a:solidFill>
                <a:effectLst>
                  <a:outerShdw blurRad="38100" dist="38100" dir="2700000" algn="tl">
                    <a:srgbClr val="000000">
                      <a:alpha val="43137"/>
                    </a:srgbClr>
                  </a:outerShdw>
                </a:effectLst>
              </a:rPr>
              <a:t>E</a:t>
            </a:r>
            <a:r>
              <a:rPr lang="fr-FR" sz="2000" dirty="0">
                <a:solidFill>
                  <a:schemeClr val="tx1"/>
                </a:solidFill>
                <a:effectLst>
                  <a:outerShdw blurRad="38100" dist="38100" dir="2700000" algn="tl">
                    <a:srgbClr val="000000">
                      <a:alpha val="43137"/>
                    </a:srgbClr>
                  </a:outerShdw>
                </a:effectLst>
              </a:rPr>
              <a:t>) v. 11 </a:t>
            </a:r>
            <a:r>
              <a:rPr lang="fr-FR" sz="2000" dirty="0" err="1">
                <a:solidFill>
                  <a:schemeClr val="tx1"/>
                </a:solidFill>
                <a:effectLst>
                  <a:outerShdw blurRad="38100" dist="38100" dir="2700000" algn="tl">
                    <a:srgbClr val="000000">
                      <a:alpha val="43137"/>
                    </a:srgbClr>
                  </a:outerShdw>
                </a:effectLst>
              </a:rPr>
              <a:t>Garde-toi</a:t>
            </a:r>
            <a:r>
              <a:rPr lang="fr-FR" sz="2000" dirty="0">
                <a:solidFill>
                  <a:schemeClr val="tx1"/>
                </a:solidFill>
                <a:effectLst>
                  <a:outerShdw blurRad="38100" dist="38100" dir="2700000" algn="tl">
                    <a:srgbClr val="000000">
                      <a:alpha val="43137"/>
                    </a:srgbClr>
                  </a:outerShdw>
                </a:effectLst>
              </a:rPr>
              <a:t> d’oublier </a:t>
            </a:r>
            <a:endParaRPr lang="fr-FR" sz="2000" dirty="0" smtClean="0">
              <a:solidFill>
                <a:schemeClr val="tx1"/>
              </a:solidFill>
              <a:effectLst>
                <a:outerShdw blurRad="38100" dist="38100" dir="2700000" algn="tl">
                  <a:srgbClr val="000000">
                    <a:alpha val="43137"/>
                  </a:srgbClr>
                </a:outerShdw>
              </a:effectLst>
            </a:endParaRP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12a  Lorsque tu </a:t>
            </a:r>
            <a:r>
              <a:rPr lang="fr-FR" sz="2000" dirty="0" smtClean="0">
                <a:solidFill>
                  <a:schemeClr val="tx1"/>
                </a:solidFill>
                <a:effectLst>
                  <a:outerShdw blurRad="38100" dist="38100" dir="2700000" algn="tl">
                    <a:srgbClr val="000000">
                      <a:alpha val="43137"/>
                    </a:srgbClr>
                  </a:outerShdw>
                </a:effectLst>
              </a:rPr>
              <a:t>mangeras</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v.12b-13 Lorsque tu habiteras dans de belles maisons / </a:t>
            </a:r>
            <a:r>
              <a:rPr lang="fr-FR" sz="2000" dirty="0" smtClean="0">
                <a:solidFill>
                  <a:schemeClr val="tx1"/>
                </a:solidFill>
                <a:effectLst>
                  <a:outerShdw blurRad="38100" dist="38100" dir="2700000" algn="tl">
                    <a:srgbClr val="000000">
                      <a:alpha val="43137"/>
                    </a:srgbClr>
                  </a:outerShdw>
                </a:effectLst>
              </a:rPr>
              <a:t>multiplications</a:t>
            </a:r>
          </a:p>
          <a:p>
            <a:pPr marL="457200" lvl="1" indent="0" algn="l"/>
            <a:r>
              <a:rPr lang="fr-FR" sz="2000" dirty="0" smtClean="0">
                <a:solidFill>
                  <a:srgbClr val="FFC000"/>
                </a:solidFill>
                <a:effectLst>
                  <a:outerShdw blurRad="38100" dist="38100" dir="2700000" algn="tl">
                    <a:srgbClr val="000000">
                      <a:alpha val="43137"/>
                    </a:srgbClr>
                  </a:outerShdw>
                </a:effectLst>
              </a:rPr>
              <a:t>B’) v. 14-15 - Épreuve du désert, que ton cœur ne s’élève pas</a:t>
            </a:r>
            <a:endParaRPr lang="fr-FR" sz="2000" dirty="0">
              <a:solidFill>
                <a:srgbClr val="FFC000"/>
              </a:solidFill>
              <a:effectLst>
                <a:outerShdw blurRad="38100" dist="38100" dir="2700000" algn="tl">
                  <a:srgbClr val="000000">
                    <a:alpha val="43137"/>
                  </a:srgbClr>
                </a:outerShdw>
              </a:effectLst>
            </a:endParaRPr>
          </a:p>
          <a:p>
            <a:pPr marL="0" indent="0" algn="l">
              <a:buNone/>
            </a:pPr>
            <a:r>
              <a:rPr lang="fr-FR" sz="2000" dirty="0">
                <a:solidFill>
                  <a:schemeClr val="tx1"/>
                </a:solidFill>
                <a:effectLst>
                  <a:outerShdw blurRad="38100" dist="38100" dir="2700000" algn="tl">
                    <a:srgbClr val="000000">
                      <a:alpha val="43137"/>
                    </a:srgbClr>
                  </a:outerShdw>
                </a:effectLst>
              </a:rPr>
              <a:t>A’) v. 17 -18 : Dieu donne la force afin d’établir l’alliance qu’il a jurée à tes pères</a:t>
            </a:r>
          </a:p>
          <a:p>
            <a:pPr marL="0" indent="0" algn="l">
              <a:buNone/>
            </a:pPr>
            <a:r>
              <a:rPr lang="fr-FR" sz="2000" dirty="0">
                <a:effectLst>
                  <a:outerShdw blurRad="38100" dist="38100" dir="2700000" algn="tl">
                    <a:srgbClr val="000000">
                      <a:alpha val="43137"/>
                    </a:srgbClr>
                  </a:outerShdw>
                </a:effectLst>
              </a:rPr>
              <a:t>Conclusion v. 19 : si tu oublies YHWH, ton Dieu, tu disparaîtras</a:t>
            </a:r>
          </a:p>
        </p:txBody>
      </p:sp>
      <p:sp>
        <p:nvSpPr>
          <p:cNvPr id="2" name="Title 1"/>
          <p:cNvSpPr>
            <a:spLocks noGrp="1"/>
          </p:cNvSpPr>
          <p:nvPr>
            <p:ph type="title"/>
          </p:nvPr>
        </p:nvSpPr>
        <p:spPr>
          <a:xfrm>
            <a:off x="491296" y="0"/>
            <a:ext cx="3838200" cy="1261500"/>
          </a:xfrm>
        </p:spPr>
        <p:txBody>
          <a:bodyPr/>
          <a:lstStyle/>
          <a:p>
            <a:r>
              <a:rPr lang="fr-FR" sz="3600" dirty="0" smtClean="0"/>
              <a:t>Deutéronome 8</a:t>
            </a:r>
            <a:endParaRPr lang="fr-FR" sz="3600" dirty="0"/>
          </a:p>
        </p:txBody>
      </p:sp>
    </p:spTree>
    <p:extLst>
      <p:ext uri="{BB962C8B-B14F-4D97-AF65-F5344CB8AC3E}">
        <p14:creationId xmlns:p14="http://schemas.microsoft.com/office/powerpoint/2010/main" val="104433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596900" indent="-457200">
              <a:buAutoNum type="arabicParenR"/>
            </a:pPr>
            <a:r>
              <a:rPr lang="fr-FR" sz="2000" b="1" dirty="0" smtClean="0"/>
              <a:t>Tu </a:t>
            </a:r>
            <a:r>
              <a:rPr lang="fr-FR" sz="2000" b="1" dirty="0"/>
              <a:t>te souviendras que Dieu te nourrit (v. 1-6) </a:t>
            </a:r>
            <a:endParaRPr lang="fr-FR" sz="2000" b="1" dirty="0" smtClean="0"/>
          </a:p>
          <a:p>
            <a:pPr marL="596900" indent="-457200">
              <a:buAutoNum type="arabicParenR"/>
            </a:pPr>
            <a:r>
              <a:rPr lang="fr-FR" sz="2000" dirty="0" smtClean="0"/>
              <a:t>Tu </a:t>
            </a:r>
            <a:r>
              <a:rPr lang="fr-FR" sz="2000" dirty="0"/>
              <a:t>n’oublieras pas Dieu dans l’abondance (v. 7-14</a:t>
            </a:r>
            <a:r>
              <a:rPr lang="fr-FR" sz="2000" dirty="0" smtClean="0"/>
              <a:t>)</a:t>
            </a:r>
          </a:p>
          <a:p>
            <a:pPr marL="596900" indent="-457200">
              <a:buAutoNum type="arabicParenR"/>
            </a:pPr>
            <a:r>
              <a:rPr lang="fr-FR" sz="2000" dirty="0" smtClean="0"/>
              <a:t>Tu </a:t>
            </a:r>
            <a:r>
              <a:rPr lang="fr-FR" sz="2000" dirty="0"/>
              <a:t>te souviendras que Dieu te donne la force (v. </a:t>
            </a:r>
            <a:r>
              <a:rPr lang="fr-FR" sz="2000" dirty="0" smtClean="0"/>
              <a:t>15-18)</a:t>
            </a:r>
          </a:p>
          <a:p>
            <a:pPr marL="596900" indent="-457200">
              <a:buAutoNum type="arabicParenR"/>
            </a:pPr>
            <a:r>
              <a:rPr lang="fr-FR" sz="2000" dirty="0" smtClean="0"/>
              <a:t>ou </a:t>
            </a:r>
            <a:r>
              <a:rPr lang="fr-FR" sz="2000" dirty="0"/>
              <a:t>tu disparaîtras (v. 19-20)</a:t>
            </a:r>
          </a:p>
          <a:p>
            <a:endParaRPr lang="fr-FR" sz="1200" dirty="0"/>
          </a:p>
        </p:txBody>
      </p:sp>
      <p:sp>
        <p:nvSpPr>
          <p:cNvPr id="2" name="Title 1"/>
          <p:cNvSpPr>
            <a:spLocks noGrp="1"/>
          </p:cNvSpPr>
          <p:nvPr>
            <p:ph type="title"/>
          </p:nvPr>
        </p:nvSpPr>
        <p:spPr/>
        <p:txBody>
          <a:bodyPr/>
          <a:lstStyle/>
          <a:p>
            <a:r>
              <a:rPr lang="fr-FR" dirty="0" smtClean="0"/>
              <a:t>Deutéronome 8</a:t>
            </a:r>
            <a:endParaRPr lang="fr-FR" dirty="0"/>
          </a:p>
        </p:txBody>
      </p:sp>
    </p:spTree>
    <p:extLst>
      <p:ext uri="{BB962C8B-B14F-4D97-AF65-F5344CB8AC3E}">
        <p14:creationId xmlns:p14="http://schemas.microsoft.com/office/powerpoint/2010/main" val="966427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921123"/>
            <a:ext cx="8574740" cy="104102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Content Placeholder 2"/>
          <p:cNvSpPr>
            <a:spLocks noGrp="1"/>
          </p:cNvSpPr>
          <p:nvPr>
            <p:ph type="subTitle" idx="1"/>
          </p:nvPr>
        </p:nvSpPr>
        <p:spPr>
          <a:xfrm>
            <a:off x="221876" y="921123"/>
            <a:ext cx="8505265" cy="4094630"/>
          </a:xfrm>
        </p:spPr>
        <p:txBody>
          <a:bodyPr>
            <a:noAutofit/>
          </a:bodyPr>
          <a:lstStyle/>
          <a:p>
            <a:pPr marL="0" indent="0" algn="l">
              <a:buNone/>
            </a:pPr>
            <a:r>
              <a:rPr lang="fr-FR" sz="2000" dirty="0" smtClean="0">
                <a:solidFill>
                  <a:schemeClr val="tx1"/>
                </a:solidFill>
                <a:effectLst>
                  <a:outerShdw blurRad="38100" dist="38100" dir="2700000" algn="tl">
                    <a:srgbClr val="000000">
                      <a:alpha val="43137"/>
                    </a:srgbClr>
                  </a:outerShdw>
                </a:effectLst>
              </a:rPr>
              <a:t>A) v</a:t>
            </a:r>
            <a:r>
              <a:rPr lang="fr-FR" sz="2000" dirty="0">
                <a:solidFill>
                  <a:schemeClr val="tx1"/>
                </a:solidFill>
                <a:effectLst>
                  <a:outerShdw blurRad="38100" dist="38100" dir="2700000" algn="tl">
                    <a:srgbClr val="000000">
                      <a:alpha val="43137"/>
                    </a:srgbClr>
                  </a:outerShdw>
                </a:effectLst>
              </a:rPr>
              <a:t>. 1 : Mettre en pratique pour entrer en possession du Pays promis par serment à tes </a:t>
            </a:r>
            <a:r>
              <a:rPr lang="fr-FR" sz="2000" dirty="0" smtClean="0">
                <a:solidFill>
                  <a:schemeClr val="tx1"/>
                </a:solidFill>
                <a:effectLst>
                  <a:outerShdw blurRad="38100" dist="38100" dir="2700000" algn="tl">
                    <a:srgbClr val="000000">
                      <a:alpha val="43137"/>
                    </a:srgbClr>
                  </a:outerShdw>
                </a:effectLst>
              </a:rPr>
              <a:t>pères</a:t>
            </a:r>
          </a:p>
          <a:p>
            <a:pPr marL="457200" lvl="1" indent="0" algn="l"/>
            <a:r>
              <a:rPr lang="fr-FR" sz="2000" dirty="0" smtClean="0">
                <a:solidFill>
                  <a:srgbClr val="FFC000"/>
                </a:solidFill>
                <a:effectLst>
                  <a:outerShdw blurRad="38100" dist="38100" dir="2700000" algn="tl">
                    <a:srgbClr val="000000">
                      <a:alpha val="43137"/>
                    </a:srgbClr>
                  </a:outerShdw>
                </a:effectLst>
              </a:rPr>
              <a:t>B) v. 2-6 - Épreuve du désert, voir ce qu’il y a dans ton cœur</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 7-9 Car le Seigneur te fais entrer dans un bon </a:t>
            </a:r>
            <a:r>
              <a:rPr lang="fr-FR" sz="2000" dirty="0" smtClean="0">
                <a:solidFill>
                  <a:schemeClr val="tx1"/>
                </a:solidFill>
                <a:effectLst>
                  <a:outerShdw blurRad="38100" dist="38100" dir="2700000" algn="tl">
                    <a:srgbClr val="000000">
                      <a:alpha val="43137"/>
                    </a:srgbClr>
                  </a:outerShdw>
                </a:effectLst>
              </a:rPr>
              <a:t>pays</a:t>
            </a: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10 Lorsque tu </a:t>
            </a:r>
            <a:r>
              <a:rPr lang="fr-FR" sz="2000" dirty="0" smtClean="0">
                <a:solidFill>
                  <a:schemeClr val="tx1"/>
                </a:solidFill>
                <a:effectLst>
                  <a:outerShdw blurRad="38100" dist="38100" dir="2700000" algn="tl">
                    <a:srgbClr val="000000">
                      <a:alpha val="43137"/>
                    </a:srgbClr>
                  </a:outerShdw>
                </a:effectLst>
              </a:rPr>
              <a:t>mangeras</a:t>
            </a:r>
          </a:p>
          <a:p>
            <a:pPr marL="1828800" lvl="4" indent="0" algn="l"/>
            <a:r>
              <a:rPr lang="fr-FR" sz="2000" dirty="0" smtClean="0">
                <a:solidFill>
                  <a:schemeClr val="tx1"/>
                </a:solidFill>
                <a:effectLst>
                  <a:outerShdw blurRad="38100" dist="38100" dir="2700000" algn="tl">
                    <a:srgbClr val="000000">
                      <a:alpha val="43137"/>
                    </a:srgbClr>
                  </a:outerShdw>
                </a:effectLst>
              </a:rPr>
              <a:t>E</a:t>
            </a:r>
            <a:r>
              <a:rPr lang="fr-FR" sz="2000" dirty="0">
                <a:solidFill>
                  <a:schemeClr val="tx1"/>
                </a:solidFill>
                <a:effectLst>
                  <a:outerShdw blurRad="38100" dist="38100" dir="2700000" algn="tl">
                    <a:srgbClr val="000000">
                      <a:alpha val="43137"/>
                    </a:srgbClr>
                  </a:outerShdw>
                </a:effectLst>
              </a:rPr>
              <a:t>) v. 11 </a:t>
            </a:r>
            <a:r>
              <a:rPr lang="fr-FR" sz="2000" dirty="0" err="1">
                <a:solidFill>
                  <a:schemeClr val="tx1"/>
                </a:solidFill>
                <a:effectLst>
                  <a:outerShdw blurRad="38100" dist="38100" dir="2700000" algn="tl">
                    <a:srgbClr val="000000">
                      <a:alpha val="43137"/>
                    </a:srgbClr>
                  </a:outerShdw>
                </a:effectLst>
              </a:rPr>
              <a:t>Garde-toi</a:t>
            </a:r>
            <a:r>
              <a:rPr lang="fr-FR" sz="2000" dirty="0">
                <a:solidFill>
                  <a:schemeClr val="tx1"/>
                </a:solidFill>
                <a:effectLst>
                  <a:outerShdw blurRad="38100" dist="38100" dir="2700000" algn="tl">
                    <a:srgbClr val="000000">
                      <a:alpha val="43137"/>
                    </a:srgbClr>
                  </a:outerShdw>
                </a:effectLst>
              </a:rPr>
              <a:t> d’oublier </a:t>
            </a:r>
            <a:endParaRPr lang="fr-FR" sz="2000" dirty="0" smtClean="0">
              <a:solidFill>
                <a:schemeClr val="tx1"/>
              </a:solidFill>
              <a:effectLst>
                <a:outerShdw blurRad="38100" dist="38100" dir="2700000" algn="tl">
                  <a:srgbClr val="000000">
                    <a:alpha val="43137"/>
                  </a:srgbClr>
                </a:outerShdw>
              </a:effectLst>
            </a:endParaRPr>
          </a:p>
          <a:p>
            <a:pPr marL="1371600" lvl="3" indent="0" algn="l"/>
            <a:r>
              <a:rPr lang="fr-FR" sz="2000" dirty="0" smtClean="0">
                <a:solidFill>
                  <a:schemeClr val="tx1"/>
                </a:solidFill>
                <a:effectLst>
                  <a:outerShdw blurRad="38100" dist="38100" dir="2700000" algn="tl">
                    <a:srgbClr val="000000">
                      <a:alpha val="43137"/>
                    </a:srgbClr>
                  </a:outerShdw>
                </a:effectLst>
              </a:rPr>
              <a:t>D</a:t>
            </a:r>
            <a:r>
              <a:rPr lang="fr-FR" sz="2000" dirty="0">
                <a:solidFill>
                  <a:schemeClr val="tx1"/>
                </a:solidFill>
                <a:effectLst>
                  <a:outerShdw blurRad="38100" dist="38100" dir="2700000" algn="tl">
                    <a:srgbClr val="000000">
                      <a:alpha val="43137"/>
                    </a:srgbClr>
                  </a:outerShdw>
                </a:effectLst>
              </a:rPr>
              <a:t>’) v. 12a  Lorsque tu </a:t>
            </a:r>
            <a:r>
              <a:rPr lang="fr-FR" sz="2000" dirty="0" smtClean="0">
                <a:solidFill>
                  <a:schemeClr val="tx1"/>
                </a:solidFill>
                <a:effectLst>
                  <a:outerShdw blurRad="38100" dist="38100" dir="2700000" algn="tl">
                    <a:srgbClr val="000000">
                      <a:alpha val="43137"/>
                    </a:srgbClr>
                  </a:outerShdw>
                </a:effectLst>
              </a:rPr>
              <a:t>mangeras</a:t>
            </a:r>
          </a:p>
          <a:p>
            <a:pPr marL="914400" lvl="2" indent="0" algn="l"/>
            <a:r>
              <a:rPr lang="fr-FR" sz="2000" dirty="0" smtClean="0">
                <a:solidFill>
                  <a:schemeClr val="tx1"/>
                </a:solidFill>
                <a:effectLst>
                  <a:outerShdw blurRad="38100" dist="38100" dir="2700000" algn="tl">
                    <a:srgbClr val="000000">
                      <a:alpha val="43137"/>
                    </a:srgbClr>
                  </a:outerShdw>
                </a:effectLst>
              </a:rPr>
              <a:t>C</a:t>
            </a:r>
            <a:r>
              <a:rPr lang="fr-FR" sz="2000" dirty="0">
                <a:solidFill>
                  <a:schemeClr val="tx1"/>
                </a:solidFill>
                <a:effectLst>
                  <a:outerShdw blurRad="38100" dist="38100" dir="2700000" algn="tl">
                    <a:srgbClr val="000000">
                      <a:alpha val="43137"/>
                    </a:srgbClr>
                  </a:outerShdw>
                </a:effectLst>
              </a:rPr>
              <a:t>’) v.12b-13 Lorsque tu habiteras dans de belles maisons / </a:t>
            </a:r>
            <a:r>
              <a:rPr lang="fr-FR" sz="2000" dirty="0" smtClean="0">
                <a:solidFill>
                  <a:schemeClr val="tx1"/>
                </a:solidFill>
                <a:effectLst>
                  <a:outerShdw blurRad="38100" dist="38100" dir="2700000" algn="tl">
                    <a:srgbClr val="000000">
                      <a:alpha val="43137"/>
                    </a:srgbClr>
                  </a:outerShdw>
                </a:effectLst>
              </a:rPr>
              <a:t>multiplications</a:t>
            </a:r>
          </a:p>
          <a:p>
            <a:pPr marL="457200" lvl="1" indent="0" algn="l"/>
            <a:r>
              <a:rPr lang="fr-FR" sz="2000" dirty="0" smtClean="0">
                <a:solidFill>
                  <a:srgbClr val="FFC000"/>
                </a:solidFill>
                <a:effectLst>
                  <a:outerShdw blurRad="38100" dist="38100" dir="2700000" algn="tl">
                    <a:srgbClr val="000000">
                      <a:alpha val="43137"/>
                    </a:srgbClr>
                  </a:outerShdw>
                </a:effectLst>
              </a:rPr>
              <a:t>B’) v. 14-15 - Épreuve du désert, que ton cœur ne s’élève pas</a:t>
            </a:r>
            <a:endParaRPr lang="fr-FR" sz="2000" dirty="0">
              <a:solidFill>
                <a:srgbClr val="FFC000"/>
              </a:solidFill>
              <a:effectLst>
                <a:outerShdw blurRad="38100" dist="38100" dir="2700000" algn="tl">
                  <a:srgbClr val="000000">
                    <a:alpha val="43137"/>
                  </a:srgbClr>
                </a:outerShdw>
              </a:effectLst>
            </a:endParaRPr>
          </a:p>
          <a:p>
            <a:pPr marL="0" indent="0" algn="l">
              <a:buNone/>
            </a:pPr>
            <a:r>
              <a:rPr lang="fr-FR" sz="2000" dirty="0">
                <a:solidFill>
                  <a:schemeClr val="tx1"/>
                </a:solidFill>
                <a:effectLst>
                  <a:outerShdw blurRad="38100" dist="38100" dir="2700000" algn="tl">
                    <a:srgbClr val="000000">
                      <a:alpha val="43137"/>
                    </a:srgbClr>
                  </a:outerShdw>
                </a:effectLst>
              </a:rPr>
              <a:t>A’) v. 17 -18 : Dieu donne la force afin d’établir l’alliance qu’il a jurée à tes pères</a:t>
            </a:r>
          </a:p>
          <a:p>
            <a:pPr marL="0" indent="0" algn="l">
              <a:buNone/>
            </a:pPr>
            <a:r>
              <a:rPr lang="fr-FR" sz="2000" dirty="0">
                <a:effectLst>
                  <a:outerShdw blurRad="38100" dist="38100" dir="2700000" algn="tl">
                    <a:srgbClr val="000000">
                      <a:alpha val="43137"/>
                    </a:srgbClr>
                  </a:outerShdw>
                </a:effectLst>
              </a:rPr>
              <a:t>Conclusion v. 19 : si tu oublies YHWH, ton Dieu, tu disparaîtras</a:t>
            </a:r>
          </a:p>
        </p:txBody>
      </p:sp>
      <p:sp>
        <p:nvSpPr>
          <p:cNvPr id="2" name="Title 1"/>
          <p:cNvSpPr>
            <a:spLocks noGrp="1"/>
          </p:cNvSpPr>
          <p:nvPr>
            <p:ph type="title"/>
          </p:nvPr>
        </p:nvSpPr>
        <p:spPr>
          <a:xfrm>
            <a:off x="491295" y="0"/>
            <a:ext cx="7538279" cy="1261500"/>
          </a:xfrm>
        </p:spPr>
        <p:txBody>
          <a:bodyPr/>
          <a:lstStyle/>
          <a:p>
            <a:r>
              <a:rPr lang="fr-FR" sz="2800" dirty="0"/>
              <a:t>Tu te souviendras que Dieu te nourrit (v. 1-6) </a:t>
            </a:r>
            <a:br>
              <a:rPr lang="fr-FR" sz="2800" dirty="0"/>
            </a:br>
            <a:endParaRPr lang="fr-FR" sz="2800" dirty="0"/>
          </a:p>
        </p:txBody>
      </p:sp>
    </p:spTree>
    <p:extLst>
      <p:ext uri="{BB962C8B-B14F-4D97-AF65-F5344CB8AC3E}">
        <p14:creationId xmlns:p14="http://schemas.microsoft.com/office/powerpoint/2010/main" val="826004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275</Words>
  <Application>Microsoft Office PowerPoint</Application>
  <PresentationFormat>On-screen Show (16:9)</PresentationFormat>
  <Paragraphs>130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Denk One</vt:lpstr>
      <vt:lpstr>Poppins</vt:lpstr>
      <vt:lpstr>Language Arts Subject for Middle School - 6th Grade: Vocabulary Skills by Slidesgo</vt:lpstr>
      <vt:lpstr>Deutéronome Un cœur pour Dieu</vt:lpstr>
      <vt:lpstr>Le Deutéronome</vt:lpstr>
      <vt:lpstr>Le Deutéronome</vt:lpstr>
      <vt:lpstr>Le Deutéronome</vt:lpstr>
      <vt:lpstr>Le début du Deutéronome</vt:lpstr>
      <vt:lpstr>Deutéronome 8</vt:lpstr>
      <vt:lpstr>Deutéronome 8</vt:lpstr>
      <vt:lpstr>Deutéronome 8</vt:lpstr>
      <vt:lpstr>Tu te souviendras que Dieu te nourrit (v. 1-6)  </vt:lpstr>
      <vt:lpstr>Le Cœur</vt:lpstr>
      <vt:lpstr>Le Cœur</vt:lpstr>
      <vt:lpstr>Deutéronome 8</vt:lpstr>
      <vt:lpstr>2) Tu n’oublieras pas Dieu dans l’abondance (v. 7-14)</vt:lpstr>
      <vt:lpstr>Deutéronome 8</vt:lpstr>
      <vt:lpstr>3) Tu te souviendras que Dieu te donne la force (v. 15-18)</vt:lpstr>
      <vt:lpstr>v. 15-18</vt:lpstr>
      <vt:lpstr>Deutéronome 8</vt:lpstr>
      <vt:lpstr>3) Tu te souviendras que Dieu te donne la force (v. 15-18)</vt:lpstr>
      <vt:lpstr>Deutéronome 8</vt:lpstr>
      <vt:lpstr>Matthieu 4.1-4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Deutéronome Un cœur pour Dieu</dc:title>
  <dc:creator>Pierre Leray</dc:creator>
  <cp:lastModifiedBy>Pierre Leray</cp:lastModifiedBy>
  <cp:revision>6</cp:revision>
  <dcterms:modified xsi:type="dcterms:W3CDTF">2022-08-21T05:26:59Z</dcterms:modified>
</cp:coreProperties>
</file>